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0"/>
  </p:notesMasterIdLst>
  <p:handoutMasterIdLst>
    <p:handoutMasterId r:id="rId21"/>
  </p:handoutMasterIdLst>
  <p:sldIdLst>
    <p:sldId id="539" r:id="rId3"/>
    <p:sldId id="330" r:id="rId4"/>
    <p:sldId id="356" r:id="rId5"/>
    <p:sldId id="354" r:id="rId6"/>
    <p:sldId id="346" r:id="rId7"/>
    <p:sldId id="345" r:id="rId8"/>
    <p:sldId id="349" r:id="rId9"/>
    <p:sldId id="348" r:id="rId10"/>
    <p:sldId id="350" r:id="rId11"/>
    <p:sldId id="289" r:id="rId12"/>
    <p:sldId id="358" r:id="rId13"/>
    <p:sldId id="526" r:id="rId14"/>
    <p:sldId id="503" r:id="rId15"/>
    <p:sldId id="502" r:id="rId16"/>
    <p:sldId id="542" r:id="rId17"/>
    <p:sldId id="540" r:id="rId18"/>
    <p:sldId id="268" r:id="rId19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orient="horz" pos="1439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375"/>
    <a:srgbClr val="D3A0E3"/>
    <a:srgbClr val="C190CD"/>
    <a:srgbClr val="9F709B"/>
    <a:srgbClr val="BA829D"/>
    <a:srgbClr val="FDA729"/>
    <a:srgbClr val="40BFFF"/>
    <a:srgbClr val="D099C1"/>
    <a:srgbClr val="1697A8"/>
    <a:srgbClr val="35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/>
    <p:restoredTop sz="86244"/>
  </p:normalViewPr>
  <p:slideViewPr>
    <p:cSldViewPr snapToGrid="0" snapToObjects="1" showGuides="1">
      <p:cViewPr varScale="1">
        <p:scale>
          <a:sx n="76" d="100"/>
          <a:sy n="76" d="100"/>
        </p:scale>
        <p:origin x="1264" y="52"/>
      </p:cViewPr>
      <p:guideLst>
        <p:guide orient="horz" pos="1575"/>
        <p:guide orient="horz" pos="1439"/>
        <p:guide orient="horz" pos="7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nders_ghost\Documents\Norden%20Handel\Datagrunnla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nders_ghost\Documents\Norden%20Handel\Datagrunnla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nders_ghost\Documents\Norden%20Handel\Datagrunnla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nders_ghost\Documents\Norden%20Handel\Datagrunnla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Tjenester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'Ark1'!$C$48</c:f>
              <c:strCache>
                <c:ptCount val="1"/>
                <c:pt idx="0">
                  <c:v>Eksport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'Ark1'!$A$49:$B$54</c:f>
              <c:multiLvlStrCache>
                <c:ptCount val="6"/>
                <c:lvl>
                  <c:pt idx="0">
                    <c:v>2010</c:v>
                  </c:pt>
                  <c:pt idx="1">
                    <c:v>2018</c:v>
                  </c:pt>
                  <c:pt idx="2">
                    <c:v>2010</c:v>
                  </c:pt>
                  <c:pt idx="3">
                    <c:v>2018</c:v>
                  </c:pt>
                  <c:pt idx="4">
                    <c:v>2010</c:v>
                  </c:pt>
                  <c:pt idx="5">
                    <c:v>2018</c:v>
                  </c:pt>
                </c:lvl>
                <c:lvl>
                  <c:pt idx="0">
                    <c:v>Danmark</c:v>
                  </c:pt>
                  <c:pt idx="2">
                    <c:v>Finland</c:v>
                  </c:pt>
                  <c:pt idx="4">
                    <c:v>Sverige</c:v>
                  </c:pt>
                </c:lvl>
              </c:multiLvlStrCache>
            </c:multiLvlStrRef>
          </c:cat>
          <c:val>
            <c:numRef>
              <c:f>'Ark1'!$C$49:$C$54</c:f>
              <c:numCache>
                <c:formatCode>_(* #,##0_);_(* \(#,##0\);_(* "-"??_);_(@_)</c:formatCode>
                <c:ptCount val="6"/>
                <c:pt idx="0">
                  <c:v>12412.255412668022</c:v>
                </c:pt>
                <c:pt idx="1">
                  <c:v>18872</c:v>
                </c:pt>
                <c:pt idx="2">
                  <c:v>4324.0466548984305</c:v>
                </c:pt>
                <c:pt idx="3">
                  <c:v>4992</c:v>
                </c:pt>
                <c:pt idx="4">
                  <c:v>20797.686833859498</c:v>
                </c:pt>
                <c:pt idx="5">
                  <c:v>31316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4-4049-AF7A-F34C4F1FBBD8}"/>
            </c:ext>
          </c:extLst>
        </c:ser>
        <c:ser>
          <c:idx val="1"/>
          <c:order val="1"/>
          <c:tx>
            <c:strRef>
              <c:f>'Ark1'!$D$48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'Ark1'!$A$49:$B$54</c:f>
              <c:multiLvlStrCache>
                <c:ptCount val="6"/>
                <c:lvl>
                  <c:pt idx="0">
                    <c:v>2010</c:v>
                  </c:pt>
                  <c:pt idx="1">
                    <c:v>2018</c:v>
                  </c:pt>
                  <c:pt idx="2">
                    <c:v>2010</c:v>
                  </c:pt>
                  <c:pt idx="3">
                    <c:v>2018</c:v>
                  </c:pt>
                  <c:pt idx="4">
                    <c:v>2010</c:v>
                  </c:pt>
                  <c:pt idx="5">
                    <c:v>2018</c:v>
                  </c:pt>
                </c:lvl>
                <c:lvl>
                  <c:pt idx="0">
                    <c:v>Danmark</c:v>
                  </c:pt>
                  <c:pt idx="2">
                    <c:v>Finland</c:v>
                  </c:pt>
                  <c:pt idx="4">
                    <c:v>Sverige</c:v>
                  </c:pt>
                </c:lvl>
              </c:multiLvlStrCache>
            </c:multiLvlStrRef>
          </c:cat>
          <c:val>
            <c:numRef>
              <c:f>'Ark1'!$D$49:$D$54</c:f>
              <c:numCache>
                <c:formatCode>_(* #,##0_);_(* \(#,##0\);_(* "-"??_);_(@_)</c:formatCode>
                <c:ptCount val="6"/>
                <c:pt idx="0">
                  <c:v>22339.09739067531</c:v>
                </c:pt>
                <c:pt idx="1">
                  <c:v>61620</c:v>
                </c:pt>
                <c:pt idx="2">
                  <c:v>4675.5791073176679</c:v>
                </c:pt>
                <c:pt idx="3">
                  <c:v>20574</c:v>
                </c:pt>
                <c:pt idx="4">
                  <c:v>35559.087483340343</c:v>
                </c:pt>
                <c:pt idx="5">
                  <c:v>136609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4-4049-AF7A-F34C4F1FB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1017744"/>
        <c:axId val="1859500304"/>
      </c:barChart>
      <c:catAx>
        <c:axId val="186101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59500304"/>
        <c:crosses val="autoZero"/>
        <c:auto val="1"/>
        <c:lblAlgn val="ctr"/>
        <c:lblOffset val="100"/>
        <c:noMultiLvlLbl val="0"/>
      </c:catAx>
      <c:valAx>
        <c:axId val="185950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61017744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nb-NO" dirty="0"/>
                    <a:t>Milliarder kroner,</a:t>
                  </a:r>
                  <a:r>
                    <a:rPr lang="nb-NO" baseline="0" dirty="0"/>
                    <a:t> løpende priser</a:t>
                  </a:r>
                  <a:endParaRPr lang="nb-NO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'Ark1'!$C$92</c:f>
              <c:strCache>
                <c:ptCount val="1"/>
                <c:pt idx="0">
                  <c:v>Norske datterselskaper i landet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'Ark1'!$A$93:$B$98</c:f>
              <c:multiLvlStrCache>
                <c:ptCount val="6"/>
                <c:lvl>
                  <c:pt idx="0">
                    <c:v>2010</c:v>
                  </c:pt>
                  <c:pt idx="1">
                    <c:v>2017</c:v>
                  </c:pt>
                  <c:pt idx="2">
                    <c:v>2010</c:v>
                  </c:pt>
                  <c:pt idx="3">
                    <c:v>2017</c:v>
                  </c:pt>
                  <c:pt idx="4">
                    <c:v>2010</c:v>
                  </c:pt>
                  <c:pt idx="5">
                    <c:v>2017</c:v>
                  </c:pt>
                </c:lvl>
                <c:lvl>
                  <c:pt idx="0">
                    <c:v>Danmark</c:v>
                  </c:pt>
                  <c:pt idx="2">
                    <c:v>Finland</c:v>
                  </c:pt>
                  <c:pt idx="4">
                    <c:v>Sverige</c:v>
                  </c:pt>
                </c:lvl>
              </c:multiLvlStrCache>
            </c:multiLvlStrRef>
          </c:cat>
          <c:val>
            <c:numRef>
              <c:f>'Ark1'!$C$93:$C$98</c:f>
              <c:numCache>
                <c:formatCode>0</c:formatCode>
                <c:ptCount val="6"/>
                <c:pt idx="0">
                  <c:v>244</c:v>
                </c:pt>
                <c:pt idx="1">
                  <c:v>293</c:v>
                </c:pt>
                <c:pt idx="2">
                  <c:v>112</c:v>
                </c:pt>
                <c:pt idx="3">
                  <c:v>169</c:v>
                </c:pt>
                <c:pt idx="4">
                  <c:v>677</c:v>
                </c:pt>
                <c:pt idx="5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7-6A47-99D7-A1933759522E}"/>
            </c:ext>
          </c:extLst>
        </c:ser>
        <c:ser>
          <c:idx val="1"/>
          <c:order val="1"/>
          <c:tx>
            <c:strRef>
              <c:f>'Ark1'!$D$92</c:f>
              <c:strCache>
                <c:ptCount val="1"/>
                <c:pt idx="0">
                  <c:v>Datterselskaper i Norge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'Ark1'!$A$93:$B$98</c:f>
              <c:multiLvlStrCache>
                <c:ptCount val="6"/>
                <c:lvl>
                  <c:pt idx="0">
                    <c:v>2010</c:v>
                  </c:pt>
                  <c:pt idx="1">
                    <c:v>2017</c:v>
                  </c:pt>
                  <c:pt idx="2">
                    <c:v>2010</c:v>
                  </c:pt>
                  <c:pt idx="3">
                    <c:v>2017</c:v>
                  </c:pt>
                  <c:pt idx="4">
                    <c:v>2010</c:v>
                  </c:pt>
                  <c:pt idx="5">
                    <c:v>2017</c:v>
                  </c:pt>
                </c:lvl>
                <c:lvl>
                  <c:pt idx="0">
                    <c:v>Danmark</c:v>
                  </c:pt>
                  <c:pt idx="2">
                    <c:v>Finland</c:v>
                  </c:pt>
                  <c:pt idx="4">
                    <c:v>Sverige</c:v>
                  </c:pt>
                </c:lvl>
              </c:multiLvlStrCache>
            </c:multiLvlStrRef>
          </c:cat>
          <c:val>
            <c:numRef>
              <c:f>'Ark1'!$D$93:$D$98</c:f>
              <c:numCache>
                <c:formatCode>General</c:formatCode>
                <c:ptCount val="6"/>
                <c:pt idx="0">
                  <c:v>780</c:v>
                </c:pt>
                <c:pt idx="1">
                  <c:v>980</c:v>
                </c:pt>
                <c:pt idx="2">
                  <c:v>224</c:v>
                </c:pt>
                <c:pt idx="3">
                  <c:v>301</c:v>
                </c:pt>
                <c:pt idx="4" formatCode="#,##0">
                  <c:v>1809</c:v>
                </c:pt>
                <c:pt idx="5" formatCode="#,##0">
                  <c:v>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7-6A47-99D7-A193375952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8301952"/>
        <c:axId val="1963128928"/>
      </c:barChart>
      <c:catAx>
        <c:axId val="19683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3128928"/>
        <c:crosses val="autoZero"/>
        <c:auto val="1"/>
        <c:lblAlgn val="ctr"/>
        <c:lblOffset val="100"/>
        <c:noMultiLvlLbl val="0"/>
      </c:catAx>
      <c:valAx>
        <c:axId val="19631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83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'Ark1'!$B$77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'Ark1'!$A$78:$A$80</c:f>
              <c:strCache>
                <c:ptCount val="3"/>
                <c:pt idx="0">
                  <c:v>Danmark</c:v>
                </c:pt>
                <c:pt idx="1">
                  <c:v>Finland</c:v>
                </c:pt>
                <c:pt idx="2">
                  <c:v>Sverige</c:v>
                </c:pt>
              </c:strCache>
            </c:strRef>
          </c:cat>
          <c:val>
            <c:numRef>
              <c:f>'Ark1'!$B$78:$B$80</c:f>
              <c:numCache>
                <c:formatCode>General</c:formatCode>
                <c:ptCount val="3"/>
                <c:pt idx="0">
                  <c:v>780</c:v>
                </c:pt>
                <c:pt idx="1">
                  <c:v>224</c:v>
                </c:pt>
                <c:pt idx="2" formatCode="#,##0">
                  <c:v>1809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5-2842-A114-71FBB9F8DDFA}"/>
            </c:ext>
          </c:extLst>
        </c:ser>
        <c:ser>
          <c:idx val="1"/>
          <c:order val="1"/>
          <c:tx>
            <c:strRef>
              <c:f>'Ark1'!$C$77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'Ark1'!$A$78:$A$80</c:f>
              <c:strCache>
                <c:ptCount val="3"/>
                <c:pt idx="0">
                  <c:v>Danmark</c:v>
                </c:pt>
                <c:pt idx="1">
                  <c:v>Finland</c:v>
                </c:pt>
                <c:pt idx="2">
                  <c:v>Sverige</c:v>
                </c:pt>
              </c:strCache>
            </c:strRef>
          </c:cat>
          <c:val>
            <c:numRef>
              <c:f>'Ark1'!$C$78:$C$80</c:f>
              <c:numCache>
                <c:formatCode>General</c:formatCode>
                <c:ptCount val="3"/>
                <c:pt idx="0">
                  <c:v>980</c:v>
                </c:pt>
                <c:pt idx="1">
                  <c:v>301</c:v>
                </c:pt>
                <c:pt idx="2" formatCode="#,##0">
                  <c:v>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F5-2842-A114-71FBB9F8DD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7884992"/>
        <c:axId val="1963132256"/>
      </c:barChart>
      <c:catAx>
        <c:axId val="15978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3132256"/>
        <c:crosses val="autoZero"/>
        <c:auto val="1"/>
        <c:lblAlgn val="ctr"/>
        <c:lblOffset val="100"/>
        <c:noMultiLvlLbl val="0"/>
      </c:catAx>
      <c:valAx>
        <c:axId val="196313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788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'Ark1'!$B$105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'Ark1'!$A$106:$A$108</c:f>
              <c:strCache>
                <c:ptCount val="3"/>
                <c:pt idx="0">
                  <c:v>Sverige</c:v>
                </c:pt>
                <c:pt idx="1">
                  <c:v>Danmark</c:v>
                </c:pt>
                <c:pt idx="2">
                  <c:v>Finland</c:v>
                </c:pt>
              </c:strCache>
            </c:strRef>
          </c:cat>
          <c:val>
            <c:numRef>
              <c:f>'Ark1'!$B$106:$B$108</c:f>
              <c:numCache>
                <c:formatCode>General</c:formatCode>
                <c:ptCount val="3"/>
                <c:pt idx="0">
                  <c:v>65</c:v>
                </c:pt>
                <c:pt idx="1">
                  <c:v>19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C-624A-9CC9-4095AB8D000B}"/>
            </c:ext>
          </c:extLst>
        </c:ser>
        <c:ser>
          <c:idx val="1"/>
          <c:order val="1"/>
          <c:tx>
            <c:strRef>
              <c:f>'Ark1'!$C$105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'Ark1'!$A$106:$A$108</c:f>
              <c:strCache>
                <c:ptCount val="3"/>
                <c:pt idx="0">
                  <c:v>Sverige</c:v>
                </c:pt>
                <c:pt idx="1">
                  <c:v>Danmark</c:v>
                </c:pt>
                <c:pt idx="2">
                  <c:v>Finland</c:v>
                </c:pt>
              </c:strCache>
            </c:strRef>
          </c:cat>
          <c:val>
            <c:numRef>
              <c:f>'Ark1'!$C$106:$C$108</c:f>
              <c:numCache>
                <c:formatCode>General</c:formatCode>
                <c:ptCount val="3"/>
                <c:pt idx="0">
                  <c:v>88</c:v>
                </c:pt>
                <c:pt idx="1">
                  <c:v>37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C-624A-9CC9-4095AB8D00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8304352"/>
        <c:axId val="1963129760"/>
      </c:barChart>
      <c:catAx>
        <c:axId val="19683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3129760"/>
        <c:crosses val="autoZero"/>
        <c:auto val="1"/>
        <c:lblAlgn val="ctr"/>
        <c:lblOffset val="100"/>
        <c:noMultiLvlLbl val="0"/>
      </c:catAx>
      <c:valAx>
        <c:axId val="19631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830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C205B59-EB04-FF43-BC0A-3C860361A6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631DDD8-D7FA-1A4A-95B3-21798EC522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0EAA0-AD69-E64D-8827-558BAF71D675}" type="datetimeFigureOut">
              <a:rPr lang="nb-NO" smtClean="0"/>
              <a:t>23.10.2020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8ED95AA-D041-3646-84A2-4B652C5652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3C7078-1E19-D548-B569-411DBA79D6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61A9B-DF14-7940-BC4F-AE2A746D60E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883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AAFD0-2EAA-884F-B42F-443A8D1CD072}" type="datetimeFigureOut">
              <a:rPr lang="nb-NO" smtClean="0"/>
              <a:t>23.10.2020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3E2F4-65D4-1C40-B139-30AD8C1DF7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61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01F2-F2D9-B649-80CA-A7B3BC6BB49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33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3E2F4-65D4-1C40-B139-30AD8C1DF7D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2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lde - tittel - tekst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2757820"/>
            <a:ext cx="7772400" cy="595576"/>
          </a:xfrm>
        </p:spPr>
        <p:txBody>
          <a:bodyPr>
            <a:normAutofit/>
          </a:bodyPr>
          <a:lstStyle>
            <a:lvl1pPr algn="ctr">
              <a:defRPr sz="23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353396"/>
            <a:ext cx="6400800" cy="153991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42443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6858" y="742280"/>
            <a:ext cx="7152253" cy="553970"/>
          </a:xfrm>
        </p:spPr>
        <p:txBody>
          <a:bodyPr>
            <a:normAutofit/>
          </a:bodyPr>
          <a:lstStyle>
            <a:lvl1pPr>
              <a:defRPr sz="2300" spc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4294967295"/>
          </p:nvPr>
        </p:nvSpPr>
        <p:spPr>
          <a:xfrm>
            <a:off x="696858" y="1315679"/>
            <a:ext cx="7152253" cy="339447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117749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6858" y="742280"/>
            <a:ext cx="7152253" cy="553970"/>
          </a:xfrm>
        </p:spPr>
        <p:txBody>
          <a:bodyPr>
            <a:normAutofit/>
          </a:bodyPr>
          <a:lstStyle>
            <a:lvl1pPr>
              <a:defRPr sz="2300" spc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4294967295"/>
          </p:nvPr>
        </p:nvSpPr>
        <p:spPr>
          <a:xfrm>
            <a:off x="696858" y="1315679"/>
            <a:ext cx="7152253" cy="339447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61304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dtstilt tekst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89901" y="741863"/>
            <a:ext cx="7248090" cy="636844"/>
          </a:xfrm>
        </p:spPr>
        <p:txBody>
          <a:bodyPr anchor="t">
            <a:normAutofit/>
          </a:bodyPr>
          <a:lstStyle>
            <a:lvl1pPr algn="ctr">
              <a:defRPr sz="2300" b="1" cap="none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89901" y="1320276"/>
            <a:ext cx="7248089" cy="1095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15139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stilt tekst - skrå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logram 6">
            <a:extLst>
              <a:ext uri="{FF2B5EF4-FFF2-40B4-BE49-F238E27FC236}">
                <a16:creationId xmlns:a16="http://schemas.microsoft.com/office/drawing/2014/main" id="{2F26A555-04FE-5E4A-B6A4-C86470007A50}"/>
              </a:ext>
            </a:extLst>
          </p:cNvPr>
          <p:cNvSpPr/>
          <p:nvPr userDrawn="1"/>
        </p:nvSpPr>
        <p:spPr>
          <a:xfrm flipH="1" flipV="1">
            <a:off x="-2060872" y="-40575"/>
            <a:ext cx="7553384" cy="5276620"/>
          </a:xfrm>
          <a:prstGeom prst="parallelogram">
            <a:avLst>
              <a:gd name="adj" fmla="val 391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1173" y="739560"/>
            <a:ext cx="4056042" cy="612378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REDIGERE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91172" y="1330037"/>
            <a:ext cx="3081412" cy="3336079"/>
          </a:xfrm>
        </p:spPr>
        <p:txBody>
          <a:bodyPr>
            <a:normAutofit/>
          </a:bodyPr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2pPr>
            <a:lvl3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3pPr>
            <a:lvl4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4pPr>
            <a:lvl5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49060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høyre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901793" y="739737"/>
            <a:ext cx="4082648" cy="612378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REDIGERE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01792" y="1330214"/>
            <a:ext cx="3321671" cy="3336079"/>
          </a:xfrm>
        </p:spPr>
        <p:txBody>
          <a:bodyPr>
            <a:normAutofit/>
          </a:bodyPr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2pPr>
            <a:lvl3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3pPr>
            <a:lvl4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4pPr>
            <a:lvl5pPr>
              <a:defRPr sz="1200" b="0" i="0">
                <a:latin typeface="Avenir Light" panose="020B0402020203020204" pitchFamily="34" charset="77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27336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- skrått transparent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ogram 4">
            <a:extLst>
              <a:ext uri="{FF2B5EF4-FFF2-40B4-BE49-F238E27FC236}">
                <a16:creationId xmlns:a16="http://schemas.microsoft.com/office/drawing/2014/main" id="{4C58E511-9806-4145-9D9A-0AF1CE516FF3}"/>
              </a:ext>
            </a:extLst>
          </p:cNvPr>
          <p:cNvSpPr/>
          <p:nvPr userDrawn="1"/>
        </p:nvSpPr>
        <p:spPr>
          <a:xfrm flipH="1" flipV="1">
            <a:off x="-2091690" y="-10366"/>
            <a:ext cx="7388326" cy="5167094"/>
          </a:xfrm>
          <a:prstGeom prst="parallelogram">
            <a:avLst>
              <a:gd name="adj" fmla="val 39137"/>
            </a:avLst>
          </a:prstGeom>
          <a:solidFill>
            <a:srgbClr val="0F2C3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1173" y="1247557"/>
            <a:ext cx="4056042" cy="612378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REDIGERE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3B520AA-E818-0C4F-B2F6-E399C309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01" y="1791534"/>
            <a:ext cx="303370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151455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på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EE813D9-98AB-FF4F-93DF-7216B8952F8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D2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92163" y="1924125"/>
            <a:ext cx="7541471" cy="55397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0923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6ED-00CC-A943-985C-7BDD8E2961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40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A3F4A09-875C-D745-A3B7-45E451D9B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67170-BACA-0948-872C-023798A4F67F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C8F15EE-8843-1042-B3ED-FB494805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nb-NO" sz="750" b="0" i="0" u="none" strike="noStrike" kern="1200" cap="all" spc="150" normalizeH="0" baseline="0" noProof="0" dirty="0" err="1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Menon</a:t>
            </a:r>
            <a:r>
              <a:rPr kumimoji="0" lang="nb-NO" sz="750" b="0" i="0" u="none" strike="noStrike" kern="1200" cap="all" spc="150" normalizeH="0" baseline="0" noProof="0" dirty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750" b="0" i="0" u="none" strike="noStrike" kern="1200" cap="all" spc="150" normalizeH="0" baseline="0" noProof="0" dirty="0" err="1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Economics</a:t>
            </a:r>
            <a:endParaRPr kumimoji="0" lang="nb-NO" sz="750" b="0" i="0" u="none" strike="noStrike" kern="1200" cap="all" spc="150" normalizeH="0" baseline="0" noProof="0" dirty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4E64AA4-2F93-074B-BD51-1ADBACC37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3034" y="4860331"/>
            <a:ext cx="385484" cy="2784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63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9601" y="740230"/>
            <a:ext cx="8229600" cy="553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9601" y="131572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1317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4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300" b="1" i="0" strike="noStrike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6350" indent="0" algn="l" defTabSz="457200" rtl="0" eaLnBrk="1" latinLnBrk="0" hangingPunct="1">
        <a:spcBef>
          <a:spcPct val="20000"/>
        </a:spcBef>
        <a:buFontTx/>
        <a:buNone/>
        <a:tabLst/>
        <a:defRPr sz="12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9388" indent="-179388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8" indent="-179388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1" userDrawn="1">
          <p15:clr>
            <a:srgbClr val="F26B43"/>
          </p15:clr>
        </p15:guide>
        <p15:guide id="2" pos="499" userDrawn="1">
          <p15:clr>
            <a:srgbClr val="F26B43"/>
          </p15:clr>
        </p15:guide>
        <p15:guide id="3" orient="horz" pos="940" userDrawn="1">
          <p15:clr>
            <a:srgbClr val="F26B43"/>
          </p15:clr>
        </p15:guide>
        <p15:guide id="4" orient="horz" pos="667" userDrawn="1">
          <p15:clr>
            <a:srgbClr val="F26B43"/>
          </p15:clr>
        </p15:guide>
        <p15:guide id="5" pos="32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28CF53C-6831-0241-A390-2AB10BAF8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19" b="39729"/>
          <a:stretch/>
        </p:blipFill>
        <p:spPr>
          <a:xfrm>
            <a:off x="-19274" y="-5880"/>
            <a:ext cx="9182548" cy="573733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829E8D83-FF9C-564E-95F6-F9B1F4E4DBE9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FAC4CC2-D32C-B047-93F1-2F27C7604F7E}"/>
              </a:ext>
            </a:extLst>
          </p:cNvPr>
          <p:cNvCxnSpPr/>
          <p:nvPr userDrawn="1"/>
        </p:nvCxnSpPr>
        <p:spPr>
          <a:xfrm>
            <a:off x="0" y="4860331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FB11E8-26DF-BD40-8F33-5F542DA08679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6992912" cy="561975"/>
          </a:xfrm>
          <a:prstGeom prst="rect">
            <a:avLst/>
          </a:prstGeom>
        </p:spPr>
        <p:txBody>
          <a:bodyPr lIns="288000" t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 cap="all" spc="7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18" name="Plassholder for dato 6">
            <a:extLst>
              <a:ext uri="{FF2B5EF4-FFF2-40B4-BE49-F238E27FC236}">
                <a16:creationId xmlns:a16="http://schemas.microsoft.com/office/drawing/2014/main" id="{FB1E9B5D-B758-664A-B7BF-53CCFC9AD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67170-BACA-0948-872C-023798A4F67F}" type="datetime1">
              <a:rPr kumimoji="0" lang="nb-NO" sz="750" b="0" i="0" u="none" strike="noStrike" kern="1200" cap="all" spc="225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23.10.2020</a:t>
            </a:fld>
            <a:endParaRPr lang="nb-NO" dirty="0"/>
          </a:p>
        </p:txBody>
      </p:sp>
      <p:sp>
        <p:nvSpPr>
          <p:cNvPr id="19" name="Plassholder for bunntekst 7">
            <a:extLst>
              <a:ext uri="{FF2B5EF4-FFF2-40B4-BE49-F238E27FC236}">
                <a16:creationId xmlns:a16="http://schemas.microsoft.com/office/drawing/2014/main" id="{7F3EA478-2074-9342-8ED7-8FA347B82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nb-NO" sz="750" b="0" i="0" u="none" strike="noStrike" kern="1200" cap="all" spc="150" normalizeH="0" baseline="0" noProof="0" dirty="0" err="1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Menon</a:t>
            </a:r>
            <a:r>
              <a:rPr kumimoji="0" lang="nb-NO" sz="750" b="0" i="0" u="none" strike="noStrike" kern="1200" cap="all" spc="150" normalizeH="0" baseline="0" noProof="0" dirty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750" b="0" i="0" u="none" strike="noStrike" kern="1200" cap="all" spc="150" normalizeH="0" baseline="0" noProof="0" dirty="0" err="1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Economics</a:t>
            </a:r>
            <a:endParaRPr kumimoji="0" lang="nb-NO" sz="750" b="0" i="0" u="none" strike="noStrike" kern="1200" cap="all" spc="150" normalizeH="0" baseline="0" noProof="0" dirty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Plassholder for lysbildenummer 8">
            <a:extLst>
              <a:ext uri="{FF2B5EF4-FFF2-40B4-BE49-F238E27FC236}">
                <a16:creationId xmlns:a16="http://schemas.microsoft.com/office/drawing/2014/main" id="{45D3AA12-C288-4544-95F9-2CAB5FE33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3034" y="4860331"/>
            <a:ext cx="385484" cy="2784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B4A0E1B-6928-413F-B10B-EA3BF5B40920}" type="slidenum">
              <a:rPr kumimoji="0" lang="nb-NO" sz="750" b="0" i="0" u="none" strike="noStrike" kern="1200" cap="none" spc="150" normalizeH="0" baseline="0" noProof="0" smtClean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58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Et bilde som inneholder bord, dekorert, leke, kake&#10;&#10;Automatisk generert beskrivelse">
            <a:extLst>
              <a:ext uri="{FF2B5EF4-FFF2-40B4-BE49-F238E27FC236}">
                <a16:creationId xmlns:a16="http://schemas.microsoft.com/office/drawing/2014/main" id="{9B3C0673-2ACE-E542-8976-5715880194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DF5BF18-0A8D-B440-B69C-66D2F335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66" y="1657014"/>
            <a:ext cx="3685833" cy="2136611"/>
          </a:xfrm>
        </p:spPr>
        <p:txBody>
          <a:bodyPr>
            <a:normAutofit/>
          </a:bodyPr>
          <a:lstStyle/>
          <a:p>
            <a:r>
              <a:rPr lang="nb-NO" sz="2200" dirty="0">
                <a:solidFill>
                  <a:schemeClr val="bg1"/>
                </a:solidFill>
              </a:rPr>
              <a:t>Etter pandemien: </a:t>
            </a:r>
            <a:br>
              <a:rPr lang="nb-NO" sz="2200" dirty="0">
                <a:solidFill>
                  <a:schemeClr val="bg1"/>
                </a:solidFill>
              </a:rPr>
            </a:br>
            <a:r>
              <a:rPr lang="nb-NO" sz="2200" dirty="0">
                <a:solidFill>
                  <a:schemeClr val="bg1"/>
                </a:solidFill>
              </a:rPr>
              <a:t>ET NYTT KAPITEL I REGIONALT SAMARBEID? </a:t>
            </a:r>
            <a:br>
              <a:rPr lang="nb-NO" sz="2200" dirty="0">
                <a:solidFill>
                  <a:schemeClr val="bg1"/>
                </a:solidFill>
              </a:rPr>
            </a:br>
            <a:br>
              <a:rPr lang="nb-NO" sz="1400" dirty="0">
                <a:solidFill>
                  <a:schemeClr val="bg1"/>
                </a:solidFill>
              </a:rPr>
            </a:br>
            <a:br>
              <a:rPr lang="nb-NO" sz="1400" dirty="0">
                <a:solidFill>
                  <a:schemeClr val="bg1"/>
                </a:solidFill>
              </a:rPr>
            </a:br>
            <a:r>
              <a:rPr lang="nb-NO" sz="1400" dirty="0">
                <a:solidFill>
                  <a:schemeClr val="bg1"/>
                </a:solidFill>
              </a:rPr>
              <a:t>Kai Eide 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5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86302"/>
          </a:xfrm>
          <a:prstGeom prst="rect">
            <a:avLst/>
          </a:prstGeom>
        </p:spPr>
      </p:pic>
      <p:cxnSp>
        <p:nvCxnSpPr>
          <p:cNvPr id="46" name="Rak 45"/>
          <p:cNvCxnSpPr/>
          <p:nvPr/>
        </p:nvCxnSpPr>
        <p:spPr>
          <a:xfrm flipV="1">
            <a:off x="1030941" y="784412"/>
            <a:ext cx="1125071" cy="50202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/>
        </p:nvCxnSpPr>
        <p:spPr>
          <a:xfrm flipH="1" flipV="1">
            <a:off x="2156013" y="788894"/>
            <a:ext cx="551328" cy="995082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 flipH="1" flipV="1">
            <a:off x="2707343" y="1796928"/>
            <a:ext cx="824997" cy="434271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 flipH="1" flipV="1">
            <a:off x="3588707" y="2259383"/>
            <a:ext cx="535058" cy="156606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64"/>
          <p:cNvCxnSpPr/>
          <p:nvPr/>
        </p:nvCxnSpPr>
        <p:spPr>
          <a:xfrm>
            <a:off x="4123765" y="2415988"/>
            <a:ext cx="448235" cy="59615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/>
          <p:cNvCxnSpPr/>
          <p:nvPr/>
        </p:nvCxnSpPr>
        <p:spPr>
          <a:xfrm flipH="1">
            <a:off x="5078224" y="2508337"/>
            <a:ext cx="65276" cy="356992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88"/>
          <p:cNvCxnSpPr/>
          <p:nvPr/>
        </p:nvCxnSpPr>
        <p:spPr>
          <a:xfrm flipH="1">
            <a:off x="7360024" y="2654004"/>
            <a:ext cx="40341" cy="15368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90"/>
          <p:cNvCxnSpPr/>
          <p:nvPr/>
        </p:nvCxnSpPr>
        <p:spPr>
          <a:xfrm flipH="1">
            <a:off x="7392488" y="2420961"/>
            <a:ext cx="361983" cy="233044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C6ED-00CC-A943-985C-7BDD8E296189}" type="slidenum">
              <a:rPr lang="sv-SE" smtClean="0"/>
              <a:t>10</a:t>
            </a:fld>
            <a:endParaRPr lang="sv-SE"/>
          </a:p>
        </p:txBody>
      </p:sp>
      <p:cxnSp>
        <p:nvCxnSpPr>
          <p:cNvPr id="7" name="Rak pil 6"/>
          <p:cNvCxnSpPr>
            <a:cxnSpLocks/>
          </p:cNvCxnSpPr>
          <p:nvPr/>
        </p:nvCxnSpPr>
        <p:spPr>
          <a:xfrm>
            <a:off x="1136974" y="1347252"/>
            <a:ext cx="1465196" cy="42589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>
            <a:off x="3676537" y="2272473"/>
            <a:ext cx="1351310" cy="19072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flipV="1">
            <a:off x="5255095" y="1891022"/>
            <a:ext cx="1014497" cy="54782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>
            <a:off x="6504709" y="1870365"/>
            <a:ext cx="1169159" cy="42239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 20"/>
          <p:cNvSpPr/>
          <p:nvPr/>
        </p:nvSpPr>
        <p:spPr>
          <a:xfrm>
            <a:off x="5078225" y="2404511"/>
            <a:ext cx="135000" cy="135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2" name="Ellips 21"/>
          <p:cNvSpPr/>
          <p:nvPr/>
        </p:nvSpPr>
        <p:spPr>
          <a:xfrm>
            <a:off x="6277595" y="2237016"/>
            <a:ext cx="135000" cy="135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3" name="Ellips 22"/>
          <p:cNvSpPr/>
          <p:nvPr/>
        </p:nvSpPr>
        <p:spPr>
          <a:xfrm>
            <a:off x="6314747" y="1796927"/>
            <a:ext cx="135000" cy="135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Ellips 23"/>
          <p:cNvSpPr/>
          <p:nvPr/>
        </p:nvSpPr>
        <p:spPr>
          <a:xfrm>
            <a:off x="7706333" y="2283650"/>
            <a:ext cx="189000" cy="189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5" name="Ellips 24"/>
          <p:cNvSpPr/>
          <p:nvPr/>
        </p:nvSpPr>
        <p:spPr>
          <a:xfrm>
            <a:off x="3494354" y="2178422"/>
            <a:ext cx="135000" cy="135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6" name="Ellips 25"/>
          <p:cNvSpPr/>
          <p:nvPr/>
        </p:nvSpPr>
        <p:spPr>
          <a:xfrm>
            <a:off x="906104" y="1215245"/>
            <a:ext cx="189000" cy="189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1" name="Rak pil 30"/>
          <p:cNvCxnSpPr/>
          <p:nvPr/>
        </p:nvCxnSpPr>
        <p:spPr>
          <a:xfrm>
            <a:off x="5664952" y="2223778"/>
            <a:ext cx="572176" cy="6898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>
            <a:off x="6446730" y="2304516"/>
            <a:ext cx="1198520" cy="10469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 rot="19834876">
            <a:off x="5323921" y="1903232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0.30</a:t>
            </a:r>
          </a:p>
        </p:txBody>
      </p:sp>
      <p:sp>
        <p:nvSpPr>
          <p:cNvPr id="35" name="textruta 34"/>
          <p:cNvSpPr txBox="1"/>
          <p:nvPr/>
        </p:nvSpPr>
        <p:spPr>
          <a:xfrm rot="1182644">
            <a:off x="6764519" y="1822312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36" name="textruta 35"/>
          <p:cNvSpPr txBox="1"/>
          <p:nvPr/>
        </p:nvSpPr>
        <p:spPr>
          <a:xfrm rot="502207">
            <a:off x="4006729" y="2092196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0.30</a:t>
            </a:r>
          </a:p>
        </p:txBody>
      </p:sp>
      <p:sp>
        <p:nvSpPr>
          <p:cNvPr id="37" name="textruta 36"/>
          <p:cNvSpPr txBox="1"/>
          <p:nvPr/>
        </p:nvSpPr>
        <p:spPr>
          <a:xfrm rot="964790">
            <a:off x="1523318" y="1305635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10" name="Båge 9"/>
          <p:cNvSpPr/>
          <p:nvPr/>
        </p:nvSpPr>
        <p:spPr>
          <a:xfrm rot="445771">
            <a:off x="1031872" y="894490"/>
            <a:ext cx="6804356" cy="1608455"/>
          </a:xfrm>
          <a:prstGeom prst="arc">
            <a:avLst>
              <a:gd name="adj1" fmla="val 10961857"/>
              <a:gd name="adj2" fmla="val 0"/>
            </a:avLst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3" name="textruta 42"/>
          <p:cNvSpPr txBox="1"/>
          <p:nvPr/>
        </p:nvSpPr>
        <p:spPr>
          <a:xfrm rot="428009">
            <a:off x="4262249" y="607733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2.55</a:t>
            </a:r>
          </a:p>
        </p:txBody>
      </p:sp>
      <p:sp>
        <p:nvSpPr>
          <p:cNvPr id="45" name="textruta 44"/>
          <p:cNvSpPr txBox="1"/>
          <p:nvPr/>
        </p:nvSpPr>
        <p:spPr>
          <a:xfrm rot="21257434">
            <a:off x="5353480" y="2228109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0.35</a:t>
            </a:r>
          </a:p>
        </p:txBody>
      </p:sp>
      <p:sp>
        <p:nvSpPr>
          <p:cNvPr id="48" name="textruta 47"/>
          <p:cNvSpPr txBox="1"/>
          <p:nvPr/>
        </p:nvSpPr>
        <p:spPr>
          <a:xfrm rot="243700">
            <a:off x="6624299" y="2332560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0.45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898822" y="364542"/>
            <a:ext cx="1901037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300">
                <a:solidFill>
                  <a:srgbClr val="AFCB38"/>
                </a:solidFill>
              </a:rPr>
              <a:t>I morgon</a:t>
            </a:r>
          </a:p>
        </p:txBody>
      </p:sp>
      <p:sp>
        <p:nvSpPr>
          <p:cNvPr id="52" name="textruta 51"/>
          <p:cNvSpPr txBox="1"/>
          <p:nvPr/>
        </p:nvSpPr>
        <p:spPr>
          <a:xfrm>
            <a:off x="906103" y="2342335"/>
            <a:ext cx="232849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Nytt spår </a:t>
            </a:r>
            <a:r>
              <a:rPr lang="sv-SE" sz="13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Ski</a:t>
            </a:r>
            <a:r>
              <a:rPr lang="sv-SE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/Lilleström-Arvika 103/96 km (- 50 km) -1t30m</a:t>
            </a:r>
          </a:p>
        </p:txBody>
      </p:sp>
      <p:cxnSp>
        <p:nvCxnSpPr>
          <p:cNvPr id="53" name="Rak 52"/>
          <p:cNvCxnSpPr/>
          <p:nvPr/>
        </p:nvCxnSpPr>
        <p:spPr>
          <a:xfrm flipV="1">
            <a:off x="4572000" y="2851237"/>
            <a:ext cx="506225" cy="160904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/>
        </p:nvCxnSpPr>
        <p:spPr>
          <a:xfrm>
            <a:off x="5087133" y="2855934"/>
            <a:ext cx="981973" cy="133796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/>
        </p:nvCxnSpPr>
        <p:spPr>
          <a:xfrm flipH="1">
            <a:off x="6069106" y="2837330"/>
            <a:ext cx="555812" cy="1524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/>
        </p:nvCxnSpPr>
        <p:spPr>
          <a:xfrm flipV="1">
            <a:off x="6624919" y="2807687"/>
            <a:ext cx="735105" cy="29643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ruta 62"/>
          <p:cNvSpPr txBox="1"/>
          <p:nvPr/>
        </p:nvSpPr>
        <p:spPr>
          <a:xfrm>
            <a:off x="3494354" y="3109360"/>
            <a:ext cx="235328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Nytt spår Kristinehamn-Örebro</a:t>
            </a:r>
          </a:p>
          <a:p>
            <a:pPr algn="ctr"/>
            <a:r>
              <a:rPr lang="sv-SE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 km (-50 km) -1t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3611094" y="1218357"/>
            <a:ext cx="1652527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350">
                <a:solidFill>
                  <a:schemeClr val="tx1">
                    <a:lumMod val="50000"/>
                    <a:lumOff val="50000"/>
                  </a:schemeClr>
                </a:solidFill>
              </a:rPr>
              <a:t>Kapacitetsökning på Värmlandsbanan</a:t>
            </a:r>
            <a:br>
              <a:rPr lang="sv-SE" sz="135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1350">
                <a:solidFill>
                  <a:schemeClr val="tx1">
                    <a:lumMod val="50000"/>
                    <a:lumOff val="50000"/>
                  </a:schemeClr>
                </a:solidFill>
              </a:rPr>
              <a:t> och Mälarbanan</a:t>
            </a: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C0A0B310-524A-624A-82EF-56C7AF748D1B}"/>
              </a:ext>
            </a:extLst>
          </p:cNvPr>
          <p:cNvSpPr/>
          <p:nvPr/>
        </p:nvSpPr>
        <p:spPr>
          <a:xfrm>
            <a:off x="2627033" y="1729422"/>
            <a:ext cx="135000" cy="135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49" name="Rak pil 48">
            <a:extLst>
              <a:ext uri="{FF2B5EF4-FFF2-40B4-BE49-F238E27FC236}">
                <a16:creationId xmlns:a16="http://schemas.microsoft.com/office/drawing/2014/main" id="{4121100D-1310-2643-9B24-AB6E94EAAB52}"/>
              </a:ext>
            </a:extLst>
          </p:cNvPr>
          <p:cNvCxnSpPr>
            <a:cxnSpLocks/>
          </p:cNvCxnSpPr>
          <p:nvPr/>
        </p:nvCxnSpPr>
        <p:spPr>
          <a:xfrm>
            <a:off x="2786895" y="1840653"/>
            <a:ext cx="660276" cy="35853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87C369D0-7AA2-C54D-8C18-B0BB2058DC52}"/>
              </a:ext>
            </a:extLst>
          </p:cNvPr>
          <p:cNvSpPr txBox="1"/>
          <p:nvPr/>
        </p:nvSpPr>
        <p:spPr>
          <a:xfrm rot="1687378">
            <a:off x="2798485" y="1760814"/>
            <a:ext cx="7550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>
                <a:solidFill>
                  <a:srgbClr val="FF0000"/>
                </a:solidFill>
              </a:rPr>
              <a:t>0.35</a:t>
            </a:r>
          </a:p>
        </p:txBody>
      </p:sp>
    </p:spTree>
    <p:extLst>
      <p:ext uri="{BB962C8B-B14F-4D97-AF65-F5344CB8AC3E}">
        <p14:creationId xmlns:p14="http://schemas.microsoft.com/office/powerpoint/2010/main" val="354765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6CD2-C6CC-5149-B353-28BEBEFC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8082-EAD6-0445-A1A1-3D58022AAB3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objekt 1">
            <a:extLst>
              <a:ext uri="{FF2B5EF4-FFF2-40B4-BE49-F238E27FC236}">
                <a16:creationId xmlns:a16="http://schemas.microsoft.com/office/drawing/2014/main" id="{623DD40E-5D18-6148-8402-D59CA7C80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2617" y="0"/>
            <a:ext cx="13423359" cy="63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1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E71E-9759-0F45-B90E-7C0D8907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91778-3681-7347-8042-BB1B90C735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66093" y="742280"/>
            <a:ext cx="6260122" cy="44012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EA4394-9A7D-BE45-A41A-CCEAD623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243" y="-651939"/>
            <a:ext cx="9465241" cy="64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6CD2-C6CC-5149-B353-28BEBEFC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8082-EAD6-0445-A1A1-3D58022AAB3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E8DA2-B01C-184F-BCBF-A7891880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318" y="0"/>
            <a:ext cx="97655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6CD2-C6CC-5149-B353-28BEBEFC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dirty="0" err="1"/>
              <a:t>Fehmern</a:t>
            </a:r>
            <a:r>
              <a:rPr lang="nb-NO" dirty="0"/>
              <a:t>-forbindelsen. Oppstart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04B7C-F9CA-E849-B6D5-5ED920C345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33340" y="1296250"/>
            <a:ext cx="4430485" cy="3394075"/>
          </a:xfrm>
        </p:spPr>
      </p:pic>
    </p:spTree>
    <p:extLst>
      <p:ext uri="{BB962C8B-B14F-4D97-AF65-F5344CB8AC3E}">
        <p14:creationId xmlns:p14="http://schemas.microsoft.com/office/powerpoint/2010/main" val="104248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0FDD7-A682-BB4F-802F-5BE89672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Hva har forandret seg?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ED0397-41DD-0F44-A28C-512F66C05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-   Klimakrisen har skapt nytt behov for regionalt samarbeid! </a:t>
            </a:r>
          </a:p>
          <a:p>
            <a:pPr marL="292100" indent="-285750">
              <a:buFontTx/>
              <a:buChar char="-"/>
            </a:pPr>
            <a:r>
              <a:rPr lang="nb-NO" sz="1800" dirty="0"/>
              <a:t>Infrastruktur utpeker seg som et kritisk punkt.</a:t>
            </a:r>
          </a:p>
          <a:p>
            <a:pPr marL="292100" indent="-285750">
              <a:buFontTx/>
              <a:buChar char="-"/>
            </a:pPr>
            <a:r>
              <a:rPr lang="nb-NO" sz="1800" dirty="0"/>
              <a:t>Grenseoverskridende transport på vei, bane og sjø. </a:t>
            </a:r>
          </a:p>
          <a:p>
            <a:pPr marL="292100" indent="-285750">
              <a:buFontTx/>
              <a:buChar char="-"/>
            </a:pPr>
            <a:r>
              <a:rPr lang="nb-NO" sz="1800" dirty="0"/>
              <a:t>Ny teknologi utvikles i regionen, innen elektrifisering og smart infrastruktur.</a:t>
            </a:r>
          </a:p>
          <a:p>
            <a:pPr marL="292100" indent="-285750">
              <a:buFontTx/>
              <a:buChar char="-"/>
            </a:pPr>
            <a:r>
              <a:rPr lang="nb-NO" sz="1800" dirty="0"/>
              <a:t>Integrasjon kan gjøre regionen slagkraftig i internasjonal konkurranse. </a:t>
            </a:r>
          </a:p>
          <a:p>
            <a:pPr marL="292100" indent="-285750">
              <a:buFontTx/>
              <a:buChar char="-"/>
            </a:pPr>
            <a:r>
              <a:rPr lang="nb-NO" sz="1800" dirty="0"/>
              <a:t>Pandemien har vist behovet for samarbeid om beredskap. Geografisk nærhet er en stor fordel. </a:t>
            </a:r>
          </a:p>
          <a:p>
            <a:pPr marL="292100" indent="-285750">
              <a:buFontTx/>
              <a:buChar char="-"/>
            </a:pPr>
            <a:r>
              <a:rPr lang="nb-NO" sz="1800" dirty="0"/>
              <a:t>Landene i regionen må identifisere muligheter og behov.</a:t>
            </a:r>
          </a:p>
          <a:p>
            <a:pPr marL="292100" indent="-285750">
              <a:buFontTx/>
              <a:buChar char="-"/>
            </a:pPr>
            <a:endParaRPr lang="nb-NO" sz="1800" dirty="0"/>
          </a:p>
          <a:p>
            <a:r>
              <a:rPr lang="nb-NO" sz="1800" dirty="0"/>
              <a:t>MEN DET KREVER POLITISK VILJE TIL Å UTFORSKE NABOSKAPET</a:t>
            </a:r>
          </a:p>
          <a:p>
            <a:pPr marL="292100" indent="-285750">
              <a:buFontTx/>
              <a:buChar char="-"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79059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F559C1-EE0C-C747-B311-5A5757A7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</a:t>
            </a:r>
            <a:r>
              <a:rPr lang="nb-NO" b="0" dirty="0"/>
              <a:t>Hva kan vi tjene på dette?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0DAFB0-F724-CC42-B8FD-8B6DE2D7BE5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sz="1800" dirty="0"/>
              <a:t> -    En bedre klimapolitikk</a:t>
            </a:r>
          </a:p>
          <a:p>
            <a:r>
              <a:rPr lang="nb-NO" sz="1800" dirty="0"/>
              <a:t> -    Bedre beredskap</a:t>
            </a:r>
          </a:p>
          <a:p>
            <a:r>
              <a:rPr lang="nb-NO" sz="1800" dirty="0"/>
              <a:t> -    Lettere adgang for turisme til og fra land i regionen – og Europa</a:t>
            </a:r>
          </a:p>
          <a:p>
            <a:r>
              <a:rPr lang="nb-NO" sz="1800" dirty="0"/>
              <a:t> -    Større og bredere forskningssamarbeid </a:t>
            </a:r>
          </a:p>
          <a:p>
            <a:r>
              <a:rPr lang="nb-NO" sz="1800" dirty="0"/>
              <a:t> -    Et mer integrert arbeidsmarked</a:t>
            </a:r>
          </a:p>
          <a:p>
            <a:r>
              <a:rPr lang="nb-NO" sz="1800" dirty="0"/>
              <a:t> -    En mer attraktiv region for kapital, forskning, innovasjon</a:t>
            </a:r>
          </a:p>
          <a:p>
            <a:r>
              <a:rPr lang="nb-NO" sz="1800" dirty="0"/>
              <a:t> -    Raskere og mer klimavennlig transport av varer og personer</a:t>
            </a:r>
          </a:p>
          <a:p>
            <a:r>
              <a:rPr lang="nb-NO" sz="1800" dirty="0"/>
              <a:t> -    Styrket konkurransekraft og ny eksport</a:t>
            </a:r>
          </a:p>
          <a:p>
            <a:endParaRPr lang="nb-NO" sz="1800" dirty="0"/>
          </a:p>
          <a:p>
            <a:r>
              <a:rPr lang="nb-NO" sz="1800" dirty="0"/>
              <a:t>               HVA ER ALTERNATIVET? PERIFERISERING!</a:t>
            </a:r>
          </a:p>
          <a:p>
            <a:r>
              <a:rPr lang="nb-NO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10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733EED7-B66A-594E-A972-265303386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5841" y="-88238"/>
            <a:ext cx="9199841" cy="5231738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069D414-8020-8446-A04A-3FE26BE13785}"/>
              </a:ext>
            </a:extLst>
          </p:cNvPr>
          <p:cNvSpPr txBox="1">
            <a:spLocks/>
          </p:cNvSpPr>
          <p:nvPr/>
        </p:nvSpPr>
        <p:spPr>
          <a:xfrm>
            <a:off x="692344" y="2359222"/>
            <a:ext cx="7772400" cy="685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strike="noStrike" kern="120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nb-NO" sz="2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148740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7E5-70D5-BF4C-9E17-390D241E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H</a:t>
            </a:r>
            <a:r>
              <a:rPr lang="nb-NO" b="0" dirty="0"/>
              <a:t>va kjennetegner norsk økonomi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E30F-055C-E344-BAF0-2C10E68ABC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858" y="1203325"/>
            <a:ext cx="8229600" cy="3394472"/>
          </a:xfrm>
        </p:spPr>
        <p:txBody>
          <a:bodyPr>
            <a:normAutofit/>
          </a:bodyPr>
          <a:lstStyle/>
          <a:p>
            <a:r>
              <a:rPr lang="nb-NO" sz="2000" dirty="0"/>
              <a:t>- Norsk økonomi «går veldig godt», men så plutselig...</a:t>
            </a:r>
          </a:p>
          <a:p>
            <a:r>
              <a:rPr lang="nb-NO" sz="2000" dirty="0"/>
              <a:t>- Stor avhengighet av sokkelen og havnæringer. </a:t>
            </a:r>
          </a:p>
          <a:p>
            <a:r>
              <a:rPr lang="nb-NO" sz="2000" dirty="0"/>
              <a:t>- Liten eksponering mot vekstmarkeder utenfor Europa.</a:t>
            </a:r>
          </a:p>
          <a:p>
            <a:r>
              <a:rPr lang="nb-NO" sz="2000" dirty="0"/>
              <a:t>- Taper markedsandeler globalt.</a:t>
            </a:r>
          </a:p>
          <a:p>
            <a:r>
              <a:rPr lang="nb-NO" sz="2000" dirty="0"/>
              <a:t>- Økende underskudd i handelsbalansen, O&amp;G unntatt  </a:t>
            </a:r>
          </a:p>
          <a:p>
            <a:r>
              <a:rPr lang="nb-NO" sz="2000" dirty="0"/>
              <a:t>- Trenger fordobling av fastlands-industrien inn 2040.</a:t>
            </a:r>
          </a:p>
          <a:p>
            <a:r>
              <a:rPr lang="nb-NO" sz="2000" dirty="0"/>
              <a:t>           </a:t>
            </a:r>
          </a:p>
          <a:p>
            <a:r>
              <a:rPr lang="nb-NO" sz="2000" dirty="0"/>
              <a:t>                NORGE MÅ FYLLE EKSPORTGAPET</a:t>
            </a:r>
          </a:p>
          <a:p>
            <a:pPr marL="342900" indent="-342900">
              <a:buFontTx/>
              <a:buChar char="-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0643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104F-314B-9040-A7CA-4A0299A6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059AE-C108-414D-9749-8FBE6A3FCCE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36765-2EB8-9D4F-9CD3-7FD54C64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267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2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A6D0-BF7F-F34B-B561-63C6AF3D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4957-EEA8-DC45-84B6-48718BD465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9601" y="131572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350" indent="0" algn="l" defTabSz="457200" rtl="0" eaLnBrk="1" latinLnBrk="0" hangingPunct="1">
              <a:spcBef>
                <a:spcPct val="20000"/>
              </a:spcBef>
              <a:buFontTx/>
              <a:buNone/>
              <a:tabLst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9388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Klikk for å redigere tekststiler i malen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5F29828D-AC6F-AE44-AA3A-E2900399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9" r="4949"/>
          <a:stretch>
            <a:fillRect/>
          </a:stretch>
        </p:blipFill>
        <p:spPr>
          <a:xfrm>
            <a:off x="-80169" y="0"/>
            <a:ext cx="9304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413DADA-99A1-7A4C-9982-401B5719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4C07207-E58F-B44E-9000-79662C2269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262" y="1296250"/>
            <a:ext cx="8229600" cy="33944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172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ED313668-1CA5-1542-B1B6-C754F631B9D6}"/>
              </a:ext>
            </a:extLst>
          </p:cNvPr>
          <p:cNvSpPr txBox="1">
            <a:spLocks/>
          </p:cNvSpPr>
          <p:nvPr/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 charset="0"/>
                <a:cs typeface="Calibri" charset="0"/>
              </a:rPr>
              <a:t>Handel med tjenester mellom Norge og Sverige, Danmark, Finland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aphicFrame>
        <p:nvGraphicFramePr>
          <p:cNvPr id="11" name="Plassholder for innhold 9">
            <a:extLst>
              <a:ext uri="{FF2B5EF4-FFF2-40B4-BE49-F238E27FC236}">
                <a16:creationId xmlns:a16="http://schemas.microsoft.com/office/drawing/2014/main" id="{0CC660DD-625C-B144-A6FB-4B0E849EA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876783"/>
              </p:ext>
            </p:extLst>
          </p:nvPr>
        </p:nvGraphicFramePr>
        <p:xfrm>
          <a:off x="468313" y="1455738"/>
          <a:ext cx="821848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ssholder for dato 4">
            <a:extLst>
              <a:ext uri="{FF2B5EF4-FFF2-40B4-BE49-F238E27FC236}">
                <a16:creationId xmlns:a16="http://schemas.microsoft.com/office/drawing/2014/main" id="{F28B7353-E5DD-5C44-BEC3-7E4241A5550A}"/>
              </a:ext>
            </a:extLst>
          </p:cNvPr>
          <p:cNvSpPr txBox="1">
            <a:spLocks/>
          </p:cNvSpPr>
          <p:nvPr/>
        </p:nvSpPr>
        <p:spPr>
          <a:xfrm>
            <a:off x="4706541" y="4860331"/>
            <a:ext cx="2414818" cy="27840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85800"/>
            <a:fld id="{20E67170-BACA-0948-872C-023798A4F67F}" type="datetime1">
              <a:rPr lang="nb-NO" sz="750" cap="all" spc="225">
                <a:solidFill>
                  <a:srgbClr val="395775"/>
                </a:solidFill>
              </a:rPr>
              <a:pPr lvl="0" defTabSz="685800"/>
              <a:t>23.10.2020</a:t>
            </a:fld>
            <a:endParaRPr lang="nb-NO" sz="750" cap="all" spc="225" dirty="0">
              <a:solidFill>
                <a:srgbClr val="395775"/>
              </a:solidFill>
            </a:endParaRPr>
          </a:p>
        </p:txBody>
      </p:sp>
      <p:sp>
        <p:nvSpPr>
          <p:cNvPr id="13" name="Plassholder for bunntekst 5">
            <a:extLst>
              <a:ext uri="{FF2B5EF4-FFF2-40B4-BE49-F238E27FC236}">
                <a16:creationId xmlns:a16="http://schemas.microsoft.com/office/drawing/2014/main" id="{ED6C903A-B676-474D-906C-1E3EB1C76104}"/>
              </a:ext>
            </a:extLst>
          </p:cNvPr>
          <p:cNvSpPr txBox="1">
            <a:spLocks/>
          </p:cNvSpPr>
          <p:nvPr/>
        </p:nvSpPr>
        <p:spPr>
          <a:xfrm>
            <a:off x="467695" y="4860331"/>
            <a:ext cx="3707754" cy="27840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85800"/>
            <a:r>
              <a:rPr lang="nb-NO" sz="750" cap="all" spc="150" dirty="0" err="1">
                <a:solidFill>
                  <a:srgbClr val="395775"/>
                </a:solidFill>
              </a:rPr>
              <a:t>Menon</a:t>
            </a:r>
            <a:r>
              <a:rPr lang="nb-NO" sz="750" cap="all" spc="150" dirty="0">
                <a:solidFill>
                  <a:srgbClr val="395775"/>
                </a:solidFill>
              </a:rPr>
              <a:t> </a:t>
            </a:r>
            <a:r>
              <a:rPr lang="nb-NO" sz="750" cap="all" spc="150" dirty="0" err="1">
                <a:solidFill>
                  <a:srgbClr val="395775"/>
                </a:solidFill>
              </a:rPr>
              <a:t>Economics</a:t>
            </a:r>
            <a:endParaRPr lang="nb-NO" sz="750" cap="all" spc="150" dirty="0">
              <a:solidFill>
                <a:srgbClr val="395775"/>
              </a:solidFill>
            </a:endParaRPr>
          </a:p>
        </p:txBody>
      </p:sp>
      <p:sp>
        <p:nvSpPr>
          <p:cNvPr id="14" name="Plassholder for lysbildenummer 6">
            <a:extLst>
              <a:ext uri="{FF2B5EF4-FFF2-40B4-BE49-F238E27FC236}">
                <a16:creationId xmlns:a16="http://schemas.microsoft.com/office/drawing/2014/main" id="{07C8F2EC-99D6-DF4B-962E-E20D96F38FEB}"/>
              </a:ext>
            </a:extLst>
          </p:cNvPr>
          <p:cNvSpPr txBox="1">
            <a:spLocks/>
          </p:cNvSpPr>
          <p:nvPr/>
        </p:nvSpPr>
        <p:spPr>
          <a:xfrm>
            <a:off x="7906870" y="4860331"/>
            <a:ext cx="779929" cy="27840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685800"/>
            <a:fld id="{4B4A0E1B-6928-413F-B10B-EA3BF5B40920}" type="slidenum">
              <a:rPr lang="nb-NO" sz="750" spc="150" smtClean="0">
                <a:solidFill>
                  <a:srgbClr val="395775"/>
                </a:solidFill>
              </a:rPr>
              <a:pPr lvl="0" algn="r" defTabSz="685800"/>
              <a:t>6</a:t>
            </a:fld>
            <a:endParaRPr lang="nb-NO" sz="750" spc="150" dirty="0">
              <a:solidFill>
                <a:srgbClr val="395775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545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D2E7252-6254-7540-B798-E0085020F638}"/>
              </a:ext>
            </a:extLst>
          </p:cNvPr>
          <p:cNvSpPr txBox="1">
            <a:spLocks/>
          </p:cNvSpPr>
          <p:nvPr/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 charset="0"/>
                <a:cs typeface="Calibri" charset="0"/>
              </a:rPr>
              <a:t>Utenlandske datterselskaper sammenstilt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aphicFrame>
        <p:nvGraphicFramePr>
          <p:cNvPr id="7" name="Plassholder for innhold 7">
            <a:extLst>
              <a:ext uri="{FF2B5EF4-FFF2-40B4-BE49-F238E27FC236}">
                <a16:creationId xmlns:a16="http://schemas.microsoft.com/office/drawing/2014/main" id="{B29E8FB9-8205-C445-AE5D-A8DC5F43D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726064"/>
              </p:ext>
            </p:extLst>
          </p:nvPr>
        </p:nvGraphicFramePr>
        <p:xfrm>
          <a:off x="468313" y="1455738"/>
          <a:ext cx="821848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07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29082C1-6636-C64A-A259-13B7F90DEFEA}"/>
              </a:ext>
            </a:extLst>
          </p:cNvPr>
          <p:cNvSpPr txBox="1">
            <a:spLocks/>
          </p:cNvSpPr>
          <p:nvPr/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 charset="0"/>
                <a:cs typeface="Calibri" charset="0"/>
              </a:rPr>
              <a:t>Utenlandske datterselskap i Norge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rgbClr val="395775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aphicFrame>
        <p:nvGraphicFramePr>
          <p:cNvPr id="7" name="Plassholder for innhold 9">
            <a:extLst>
              <a:ext uri="{FF2B5EF4-FFF2-40B4-BE49-F238E27FC236}">
                <a16:creationId xmlns:a16="http://schemas.microsoft.com/office/drawing/2014/main" id="{78E5BD37-9E9B-6740-A24F-E637179EF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550601"/>
              </p:ext>
            </p:extLst>
          </p:nvPr>
        </p:nvGraphicFramePr>
        <p:xfrm>
          <a:off x="468313" y="1455738"/>
          <a:ext cx="821848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12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4744CCC4-CDC4-474D-8B2B-402785CD88DA}"/>
              </a:ext>
            </a:extLst>
          </p:cNvPr>
          <p:cNvSpPr txBox="1">
            <a:spLocks/>
          </p:cNvSpPr>
          <p:nvPr/>
        </p:nvSpPr>
        <p:spPr>
          <a:xfrm>
            <a:off x="467917" y="735014"/>
            <a:ext cx="8218883" cy="6127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srgbClr val="395775"/>
                </a:solidFill>
                <a:effectLst/>
                <a:uLnTx/>
                <a:uFillTx/>
                <a:latin typeface="Calibri" charset="0"/>
                <a:cs typeface="Calibri" charset="0"/>
              </a:rPr>
              <a:t>Norske IKT-datterselskaper </a:t>
            </a:r>
          </a:p>
        </p:txBody>
      </p:sp>
      <p:graphicFrame>
        <p:nvGraphicFramePr>
          <p:cNvPr id="7" name="Plassholder for innhold 7">
            <a:extLst>
              <a:ext uri="{FF2B5EF4-FFF2-40B4-BE49-F238E27FC236}">
                <a16:creationId xmlns:a16="http://schemas.microsoft.com/office/drawing/2014/main" id="{7A0422DD-C9A7-7845-8476-DE7802A51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694784"/>
              </p:ext>
            </p:extLst>
          </p:nvPr>
        </p:nvGraphicFramePr>
        <p:xfrm>
          <a:off x="468313" y="1455738"/>
          <a:ext cx="821848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63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SK_TILBUDS-mal" id="{D3068772-8F4E-C841-9CE9-3AD684C54C46}" vid="{4DBACB4D-1612-B541-9F94-02DDE33C494E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endefinert 22">
    <a:dk1>
      <a:srgbClr val="000000"/>
    </a:dk1>
    <a:lt1>
      <a:srgbClr val="FFFFFF"/>
    </a:lt1>
    <a:dk2>
      <a:srgbClr val="C0C1BF"/>
    </a:dk2>
    <a:lt2>
      <a:srgbClr val="EFEEED"/>
    </a:lt2>
    <a:accent1>
      <a:srgbClr val="395775"/>
    </a:accent1>
    <a:accent2>
      <a:srgbClr val="D77F16"/>
    </a:accent2>
    <a:accent3>
      <a:srgbClr val="737B82"/>
    </a:accent3>
    <a:accent4>
      <a:srgbClr val="ACB3B8"/>
    </a:accent4>
    <a:accent5>
      <a:srgbClr val="A6B340"/>
    </a:accent5>
    <a:accent6>
      <a:srgbClr val="941100"/>
    </a:accent6>
    <a:hlink>
      <a:srgbClr val="0432FF"/>
    </a:hlink>
    <a:folHlink>
      <a:srgbClr val="75D5FF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gendefinert 22">
    <a:dk1>
      <a:srgbClr val="000000"/>
    </a:dk1>
    <a:lt1>
      <a:srgbClr val="FFFFFF"/>
    </a:lt1>
    <a:dk2>
      <a:srgbClr val="C0C1BF"/>
    </a:dk2>
    <a:lt2>
      <a:srgbClr val="EFEEED"/>
    </a:lt2>
    <a:accent1>
      <a:srgbClr val="395775"/>
    </a:accent1>
    <a:accent2>
      <a:srgbClr val="D77F16"/>
    </a:accent2>
    <a:accent3>
      <a:srgbClr val="737B82"/>
    </a:accent3>
    <a:accent4>
      <a:srgbClr val="ACB3B8"/>
    </a:accent4>
    <a:accent5>
      <a:srgbClr val="A6B340"/>
    </a:accent5>
    <a:accent6>
      <a:srgbClr val="941100"/>
    </a:accent6>
    <a:hlink>
      <a:srgbClr val="0432FF"/>
    </a:hlink>
    <a:folHlink>
      <a:srgbClr val="75D5FF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gendefinert 22">
    <a:dk1>
      <a:srgbClr val="000000"/>
    </a:dk1>
    <a:lt1>
      <a:srgbClr val="FFFFFF"/>
    </a:lt1>
    <a:dk2>
      <a:srgbClr val="C0C1BF"/>
    </a:dk2>
    <a:lt2>
      <a:srgbClr val="EFEEED"/>
    </a:lt2>
    <a:accent1>
      <a:srgbClr val="395775"/>
    </a:accent1>
    <a:accent2>
      <a:srgbClr val="D77F16"/>
    </a:accent2>
    <a:accent3>
      <a:srgbClr val="737B82"/>
    </a:accent3>
    <a:accent4>
      <a:srgbClr val="ACB3B8"/>
    </a:accent4>
    <a:accent5>
      <a:srgbClr val="A6B340"/>
    </a:accent5>
    <a:accent6>
      <a:srgbClr val="941100"/>
    </a:accent6>
    <a:hlink>
      <a:srgbClr val="0432FF"/>
    </a:hlink>
    <a:folHlink>
      <a:srgbClr val="75D5FF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gendefinert 22">
    <a:dk1>
      <a:srgbClr val="000000"/>
    </a:dk1>
    <a:lt1>
      <a:srgbClr val="FFFFFF"/>
    </a:lt1>
    <a:dk2>
      <a:srgbClr val="C0C1BF"/>
    </a:dk2>
    <a:lt2>
      <a:srgbClr val="EFEEED"/>
    </a:lt2>
    <a:accent1>
      <a:srgbClr val="395775"/>
    </a:accent1>
    <a:accent2>
      <a:srgbClr val="D77F16"/>
    </a:accent2>
    <a:accent3>
      <a:srgbClr val="737B82"/>
    </a:accent3>
    <a:accent4>
      <a:srgbClr val="ACB3B8"/>
    </a:accent4>
    <a:accent5>
      <a:srgbClr val="A6B340"/>
    </a:accent5>
    <a:accent6>
      <a:srgbClr val="941100"/>
    </a:accent6>
    <a:hlink>
      <a:srgbClr val="0432FF"/>
    </a:hlink>
    <a:folHlink>
      <a:srgbClr val="75D5FF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E1DAAA1DEF7C4B83FB876681F490A0" ma:contentTypeVersion="4" ma:contentTypeDescription="Opprett et nytt dokument." ma:contentTypeScope="" ma:versionID="0dd3971af4cdf73c4e571ba75e345f8c">
  <xsd:schema xmlns:xsd="http://www.w3.org/2001/XMLSchema" xmlns:xs="http://www.w3.org/2001/XMLSchema" xmlns:p="http://schemas.microsoft.com/office/2006/metadata/properties" xmlns:ns2="646e8f64-4764-4dbf-b2f3-70763edbc5e7" targetNamespace="http://schemas.microsoft.com/office/2006/metadata/properties" ma:root="true" ma:fieldsID="d7a346927a0ab49bf839c0c642123b2a" ns2:_="">
    <xsd:import namespace="646e8f64-4764-4dbf-b2f3-70763edbc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e8f64-4764-4dbf-b2f3-70763edbc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1791A-E5FA-4054-9500-F61763D41CCC}"/>
</file>

<file path=customXml/itemProps2.xml><?xml version="1.0" encoding="utf-8"?>
<ds:datastoreItem xmlns:ds="http://schemas.openxmlformats.org/officeDocument/2006/customXml" ds:itemID="{14E6F96F-9536-48A0-807D-FC14A49809EC}"/>
</file>

<file path=customXml/itemProps3.xml><?xml version="1.0" encoding="utf-8"?>
<ds:datastoreItem xmlns:ds="http://schemas.openxmlformats.org/officeDocument/2006/customXml" ds:itemID="{26D29868-ECA0-47E3-B594-557C5A767479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1512</TotalTime>
  <Words>334</Words>
  <Application>Microsoft Office PowerPoint</Application>
  <PresentationFormat>Skjermfremvisning (16:9)</PresentationFormat>
  <Paragraphs>60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Avenir Light</vt:lpstr>
      <vt:lpstr>Calibri</vt:lpstr>
      <vt:lpstr>Calibri Light</vt:lpstr>
      <vt:lpstr>Office-tema</vt:lpstr>
      <vt:lpstr>Egendefinert utforming</vt:lpstr>
      <vt:lpstr>Etter pandemien:  ET NYTT KAPITEL I REGIONALT SAMARBEID?    Kai Eide </vt:lpstr>
      <vt:lpstr> Hva kjennetegner norsk økonomi?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Fehmern-forbindelsen. Oppstart 2020</vt:lpstr>
      <vt:lpstr>                   Hva har forandret seg?</vt:lpstr>
      <vt:lpstr>              Hva kan vi tjene på dette?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TILBUD</dc:title>
  <dc:creator>Gunhild Sandstad</dc:creator>
  <cp:lastModifiedBy>Morten Stemre</cp:lastModifiedBy>
  <cp:revision>220</cp:revision>
  <cp:lastPrinted>2019-03-05T11:22:23Z</cp:lastPrinted>
  <dcterms:created xsi:type="dcterms:W3CDTF">2019-02-28T09:18:01Z</dcterms:created>
  <dcterms:modified xsi:type="dcterms:W3CDTF">2020-10-23T09:08:50Z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6f5184-95c9-4497-b4c5-49bcf01b7f74_Enabled">
    <vt:lpwstr>true</vt:lpwstr>
  </property>
  <property fmtid="{D5CDD505-2E9C-101B-9397-08002B2CF9AE}" pid="3" name="MSIP_Label_696f5184-95c9-4497-b4c5-49bcf01b7f74_SetDate">
    <vt:lpwstr>2020-10-23T09:08:22Z</vt:lpwstr>
  </property>
  <property fmtid="{D5CDD505-2E9C-101B-9397-08002B2CF9AE}" pid="4" name="MSIP_Label_696f5184-95c9-4497-b4c5-49bcf01b7f74_Method">
    <vt:lpwstr>Standard</vt:lpwstr>
  </property>
  <property fmtid="{D5CDD505-2E9C-101B-9397-08002B2CF9AE}" pid="5" name="MSIP_Label_696f5184-95c9-4497-b4c5-49bcf01b7f74_Name">
    <vt:lpwstr>Intern</vt:lpwstr>
  </property>
  <property fmtid="{D5CDD505-2E9C-101B-9397-08002B2CF9AE}" pid="6" name="MSIP_Label_696f5184-95c9-4497-b4c5-49bcf01b7f74_SiteId">
    <vt:lpwstr>3d50ddd4-00a1-4ab7-9788-decf14a8728f</vt:lpwstr>
  </property>
  <property fmtid="{D5CDD505-2E9C-101B-9397-08002B2CF9AE}" pid="7" name="MSIP_Label_696f5184-95c9-4497-b4c5-49bcf01b7f74_ActionId">
    <vt:lpwstr>8502459f-772e-43e5-a354-d9576a089e40</vt:lpwstr>
  </property>
  <property fmtid="{D5CDD505-2E9C-101B-9397-08002B2CF9AE}" pid="8" name="MSIP_Label_696f5184-95c9-4497-b4c5-49bcf01b7f74_ContentBits">
    <vt:lpwstr>0</vt:lpwstr>
  </property>
  <property fmtid="{D5CDD505-2E9C-101B-9397-08002B2CF9AE}" pid="9" name="ContentTypeId">
    <vt:lpwstr>0x01010054E1DAAA1DEF7C4B83FB876681F490A0</vt:lpwstr>
  </property>
</Properties>
</file>