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2" r:id="rId5"/>
    <p:sldMasterId id="2147483699" r:id="rId6"/>
    <p:sldMasterId id="2147483705" r:id="rId7"/>
    <p:sldMasterId id="2147483709" r:id="rId8"/>
    <p:sldMasterId id="2147483713" r:id="rId9"/>
    <p:sldMasterId id="2147483717" r:id="rId10"/>
    <p:sldMasterId id="2147483721" r:id="rId11"/>
    <p:sldMasterId id="2147483728" r:id="rId12"/>
    <p:sldMasterId id="2147483733" r:id="rId13"/>
    <p:sldMasterId id="2147483740" r:id="rId14"/>
    <p:sldMasterId id="2147483747" r:id="rId15"/>
    <p:sldMasterId id="2147483773" r:id="rId16"/>
  </p:sldMasterIdLst>
  <p:notesMasterIdLst>
    <p:notesMasterId r:id="rId29"/>
  </p:notesMasterIdLst>
  <p:handoutMasterIdLst>
    <p:handoutMasterId r:id="rId30"/>
  </p:handoutMasterIdLst>
  <p:sldIdLst>
    <p:sldId id="595" r:id="rId17"/>
    <p:sldId id="597" r:id="rId18"/>
    <p:sldId id="589" r:id="rId19"/>
    <p:sldId id="624" r:id="rId20"/>
    <p:sldId id="601" r:id="rId21"/>
    <p:sldId id="633" r:id="rId22"/>
    <p:sldId id="634" r:id="rId23"/>
    <p:sldId id="632" r:id="rId24"/>
    <p:sldId id="635" r:id="rId25"/>
    <p:sldId id="631" r:id="rId26"/>
    <p:sldId id="630" r:id="rId27"/>
    <p:sldId id="626" r:id="rId28"/>
  </p:sldIdLst>
  <p:sldSz cx="9144000" cy="5143500" type="screen16x9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2" pos="4694" userDrawn="1">
          <p15:clr>
            <a:srgbClr val="A4A3A4"/>
          </p15:clr>
        </p15:guide>
        <p15:guide id="3" orient="horz" pos="3171" userDrawn="1">
          <p15:clr>
            <a:srgbClr val="A4A3A4"/>
          </p15:clr>
        </p15:guide>
        <p15:guide id="4" orient="horz" pos="2550" userDrawn="1">
          <p15:clr>
            <a:srgbClr val="A4A3A4"/>
          </p15:clr>
        </p15:guide>
        <p15:guide id="5" orient="horz" pos="1611" userDrawn="1">
          <p15:clr>
            <a:srgbClr val="A4A3A4"/>
          </p15:clr>
        </p15:guide>
        <p15:guide id="6" pos="5670" userDrawn="1">
          <p15:clr>
            <a:srgbClr val="A4A3A4"/>
          </p15:clr>
        </p15:guide>
        <p15:guide id="7" pos="19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é Idenstedt Emelie, KMsak" initials="LIEK" lastIdx="0" clrIdx="0">
    <p:extLst>
      <p:ext uri="{19B8F6BF-5375-455C-9EA6-DF929625EA0E}">
        <p15:presenceInfo xmlns:p15="http://schemas.microsoft.com/office/powerpoint/2012/main" userId="S-1-5-21-3282178652-2823510310-3805757255-105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A50021"/>
    <a:srgbClr val="CC0000"/>
    <a:srgbClr val="E98300"/>
    <a:srgbClr val="A71930"/>
    <a:srgbClr val="FFD8A3"/>
    <a:srgbClr val="CBC7BF"/>
    <a:srgbClr val="D52B1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434" autoAdjust="0"/>
  </p:normalViewPr>
  <p:slideViewPr>
    <p:cSldViewPr snapToGrid="0" showGuides="1">
      <p:cViewPr varScale="1">
        <p:scale>
          <a:sx n="150" d="100"/>
          <a:sy n="150" d="100"/>
        </p:scale>
        <p:origin x="258" y="126"/>
      </p:cViewPr>
      <p:guideLst>
        <p:guide orient="horz" pos="2845"/>
        <p:guide pos="4694"/>
        <p:guide orient="horz" pos="3171"/>
        <p:guide orient="horz" pos="2550"/>
        <p:guide orient="horz" pos="1611"/>
        <p:guide pos="5670"/>
        <p:guide pos="1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9" Type="http://schemas.openxmlformats.org/officeDocument/2006/relationships/notesMaster" Target="notesMasters/notesMaster1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2020-10-22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18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2020-10-22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96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Study- Capacity problems and long travel times </a:t>
            </a:r>
            <a:endParaRPr lang="sv-SE" dirty="0"/>
          </a:p>
          <a:p>
            <a:endParaRPr lang="sv-SE" dirty="0"/>
          </a:p>
          <a:p>
            <a:r>
              <a:rPr lang="sv-SE" dirty="0"/>
              <a:t>Muntligt resonemang över främst stora investeringsobjekt som övervägs längs järnvägen Köpenhamn/Malmö-Göteborg-Oslo. Ta även med objekt i nuvarande plan.</a:t>
            </a:r>
          </a:p>
          <a:p>
            <a:endParaRPr lang="sv-SE" dirty="0"/>
          </a:p>
          <a:p>
            <a:r>
              <a:rPr lang="sv-SE" dirty="0"/>
              <a:t>Följande objekt bör nämnas: Arlöv-Lund </a:t>
            </a:r>
            <a:r>
              <a:rPr lang="sv-SE" dirty="0" err="1"/>
              <a:t>fyrspår</a:t>
            </a:r>
            <a:r>
              <a:rPr lang="sv-SE" dirty="0"/>
              <a:t>, Helsingborg-Ängelholm dubbelspår, Varberg dubbelspår i tunnel, Göteborgs hamnbana, Västlänken inklusive Olskroken, uppställningsspår i Göteborg, ERTMS, </a:t>
            </a:r>
            <a:r>
              <a:rPr lang="sv-SE" dirty="0" err="1"/>
              <a:t>anpssning</a:t>
            </a:r>
            <a:r>
              <a:rPr lang="sv-SE" dirty="0"/>
              <a:t> långa tåg (740m) + kort nämna mindre trimningsåtgärder.</a:t>
            </a:r>
          </a:p>
          <a:p>
            <a:endParaRPr lang="sv-SE" dirty="0"/>
          </a:p>
          <a:p>
            <a:r>
              <a:rPr lang="sv-SE" dirty="0"/>
              <a:t>Sverigeförhandlingen. HH-förbindelse. Gemensamt prognosarbete Sverige/Danmark.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B7710-651F-464A-B9ED-722519F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8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Muntligt resonemang över främst stora investeringsobjekt som övervägs längs järnvägen Köpenhamn/Malmö-Göteborg-Oslo. Ta även med objekt i nuvarande plan.</a:t>
            </a:r>
          </a:p>
          <a:p>
            <a:endParaRPr lang="sv-SE" dirty="0"/>
          </a:p>
          <a:p>
            <a:r>
              <a:rPr lang="sv-SE" dirty="0"/>
              <a:t>Följande objekt bör nämnas: Arlöv-Lund </a:t>
            </a:r>
            <a:r>
              <a:rPr lang="sv-SE" dirty="0" err="1"/>
              <a:t>fyrspår</a:t>
            </a:r>
            <a:r>
              <a:rPr lang="sv-SE" dirty="0"/>
              <a:t>, Helsingborg-Ängelholm dubbelspår, Varberg dubbelspår i tunnel, Göteborgs hamnbana, Västlänken inklusive Olskroken, uppställningsspår i Göteborg, ERTMS, </a:t>
            </a:r>
            <a:r>
              <a:rPr lang="sv-SE" dirty="0" err="1"/>
              <a:t>anpssning</a:t>
            </a:r>
            <a:r>
              <a:rPr lang="sv-SE" dirty="0"/>
              <a:t> långa tåg (740m) + kort nämna mindre trimningsåtgärder.</a:t>
            </a:r>
          </a:p>
          <a:p>
            <a:endParaRPr lang="sv-SE" dirty="0"/>
          </a:p>
          <a:p>
            <a:r>
              <a:rPr lang="sv-SE" dirty="0"/>
              <a:t>Sverigeförhandlingen. HH-förbindelse. Gemensamt prognosarbete Sverige/Danmark.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B7710-651F-464A-B9ED-722519F63E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0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7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1920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5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7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3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2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3494"/>
            <a:ext cx="6793264" cy="32325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6630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3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3494"/>
            <a:ext cx="6793264" cy="32325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3494"/>
            <a:ext cx="6793264" cy="32325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0111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7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86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951750"/>
            <a:ext cx="3780000" cy="675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4842000" y="951750"/>
            <a:ext cx="3780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7614000" y="151200"/>
            <a:ext cx="1325336" cy="273844"/>
          </a:xfrm>
        </p:spPr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522000" y="151200"/>
            <a:ext cx="2677886" cy="273844"/>
          </a:xfrm>
        </p:spPr>
        <p:txBody>
          <a:bodyPr/>
          <a:lstStyle>
            <a:lvl1pPr>
              <a:defRPr sz="750"/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151200"/>
            <a:ext cx="588600" cy="273844"/>
          </a:xfrm>
        </p:spPr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628100"/>
            <a:ext cx="3780000" cy="256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760068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218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3495"/>
            <a:ext cx="6793264" cy="32325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97535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3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sv-SE" sz="675" smtClean="0">
                <a:solidFill>
                  <a:srgbClr val="000000"/>
                </a:solidFill>
                <a:latin typeface="Helvetica Neue Light"/>
                <a:sym typeface="Helvetica Neue Light"/>
              </a:rPr>
              <a:pPr>
                <a:defRPr/>
              </a:pPr>
              <a:t>‹#›</a:t>
            </a:fld>
            <a:endParaRPr lang="sv-SE" sz="675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06650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5523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14405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8161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1100" y="953100"/>
            <a:ext cx="8100000" cy="675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896750"/>
            <a:ext cx="6455700" cy="229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8782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002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91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632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76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119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1100" y="953100"/>
            <a:ext cx="8100000" cy="675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896750"/>
            <a:ext cx="6455700" cy="229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2020-08-11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8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951750"/>
            <a:ext cx="3780000" cy="67500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4842000" y="951750"/>
            <a:ext cx="3780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7614000" y="151200"/>
            <a:ext cx="1325336" cy="273844"/>
          </a:xfrm>
        </p:spPr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522000" y="151200"/>
            <a:ext cx="2677886" cy="273844"/>
          </a:xfrm>
        </p:spPr>
        <p:txBody>
          <a:bodyPr/>
          <a:lstStyle>
            <a:lvl1pPr>
              <a:defRPr sz="750"/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151200"/>
            <a:ext cx="588600" cy="273844"/>
          </a:xfrm>
        </p:spPr>
        <p:txBody>
          <a:bodyPr/>
          <a:lstStyle>
            <a:lvl1pPr>
              <a:defRPr sz="75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628100"/>
            <a:ext cx="3780000" cy="256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451602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085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3494"/>
            <a:ext cx="6793264" cy="32325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930081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116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998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304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295531"/>
            <a:ext cx="9144000" cy="2077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5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39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21100" y="953100"/>
            <a:ext cx="8100000" cy="675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521100" y="1896750"/>
            <a:ext cx="6455700" cy="2295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088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4342-9A14-034A-BF35-C0ECA7DE6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1DFD8B4-9D32-4340-B90C-A30CEF928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D0F20-A180-6442-9E31-45FFCD81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FEA61F-B432-7748-9B19-C3CDD847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7A474-CD19-5A4E-A539-C2EFB634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514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91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7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284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104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10754"/>
            <a:ext cx="8229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283494"/>
            <a:ext cx="4038600" cy="32325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83494"/>
            <a:ext cx="4038600" cy="32325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3336925" y="4817269"/>
            <a:ext cx="2895600" cy="269081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57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1498500"/>
            <a:ext cx="8100000" cy="810000"/>
          </a:xfrm>
          <a:prstGeom prst="rect">
            <a:avLst/>
          </a:prstGeom>
        </p:spPr>
        <p:txBody>
          <a:bodyPr anchor="ctr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2841750"/>
            <a:ext cx="8100000" cy="13500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53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3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8195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3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6.sv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8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726" r:id="rId4"/>
    <p:sldLayoutId id="2147483767" r:id="rId5"/>
    <p:sldLayoutId id="214748376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6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701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72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4pPr>
      <a:lvl5pPr marL="837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6" cstate="print"/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715743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696693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3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67932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6793264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4626769"/>
            <a:ext cx="9144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18466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600">
                <a:solidFill>
                  <a:prstClr val="white"/>
                </a:solidFill>
              </a:rPr>
              <a:pPr eaLnBrk="1" hangingPunct="1"/>
              <a:t>‹#›</a:t>
            </a:fld>
            <a:endParaRPr lang="sv-SE" sz="60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4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54099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08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69" r:id="rId4"/>
    <p:sldLayoutId id="2147483770" r:id="rId5"/>
    <p:sldLayoutId id="214748377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5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8" y="4836319"/>
            <a:ext cx="428625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6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6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70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6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8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233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5" r:id="rId5"/>
    <p:sldLayoutId id="214748374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3999" y="0"/>
            <a:ext cx="1136003" cy="567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7614000" y="151200"/>
            <a:ext cx="1325336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1100" y="151200"/>
            <a:ext cx="3037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151200"/>
            <a:ext cx="588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2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4pPr>
      <a:lvl5pPr marL="837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9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95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352" y="592152"/>
            <a:ext cx="3353068" cy="675000"/>
          </a:xfrm>
        </p:spPr>
        <p:txBody>
          <a:bodyPr/>
          <a:lstStyle/>
          <a:p>
            <a:r>
              <a:rPr lang="sv-SE" sz="2000" dirty="0"/>
              <a:t>Stockholm–Oslo projekt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black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ildobjekt 7" descr="C:\Users\marti\AppData\Local\Microsoft\Windows\INetCache\Content.Word\Avgränsningsområdet (Uppdaterad 2017-01-05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47" y="1997242"/>
            <a:ext cx="5972540" cy="27467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 8"/>
          <p:cNvSpPr>
            <a:spLocks noChangeAspect="1"/>
          </p:cNvSpPr>
          <p:nvPr/>
        </p:nvSpPr>
        <p:spPr>
          <a:xfrm>
            <a:off x="138980" y="1544814"/>
            <a:ext cx="1914032" cy="19140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Nationell plan för transportsystemet 2018-2029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291" marR="0" lvl="0" indent="-214291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800169" y="1022875"/>
            <a:ext cx="863086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Kil-Laxå, mötesstationer</a:t>
            </a:r>
          </a:p>
        </p:txBody>
      </p:sp>
      <p:cxnSp>
        <p:nvCxnSpPr>
          <p:cNvPr id="11" name="Rak 34"/>
          <p:cNvCxnSpPr>
            <a:stCxn id="10" idx="2"/>
          </p:cNvCxnSpPr>
          <p:nvPr/>
        </p:nvCxnSpPr>
        <p:spPr>
          <a:xfrm flipH="1">
            <a:off x="4924530" y="1361429"/>
            <a:ext cx="307182" cy="200918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3212054" y="1602259"/>
            <a:ext cx="1115304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Laxå-Arvika, ökad kapacitet</a:t>
            </a:r>
          </a:p>
        </p:txBody>
      </p:sp>
      <p:cxnSp>
        <p:nvCxnSpPr>
          <p:cNvPr id="16" name="Rak 34"/>
          <p:cNvCxnSpPr/>
          <p:nvPr/>
        </p:nvCxnSpPr>
        <p:spPr>
          <a:xfrm>
            <a:off x="3697328" y="1719717"/>
            <a:ext cx="710240" cy="1444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6894658" y="1525298"/>
            <a:ext cx="1243641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Mälarbanan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ökad kapacitet</a:t>
            </a:r>
          </a:p>
        </p:txBody>
      </p:sp>
      <p:cxnSp>
        <p:nvCxnSpPr>
          <p:cNvPr id="20" name="Rak 34"/>
          <p:cNvCxnSpPr>
            <a:stCxn id="19" idx="2"/>
          </p:cNvCxnSpPr>
          <p:nvPr/>
        </p:nvCxnSpPr>
        <p:spPr>
          <a:xfrm flipH="1">
            <a:off x="7509350" y="1863852"/>
            <a:ext cx="7129" cy="137118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5315928" y="1519669"/>
            <a:ext cx="531664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Laxå bangård</a:t>
            </a:r>
          </a:p>
        </p:txBody>
      </p:sp>
      <p:cxnSp>
        <p:nvCxnSpPr>
          <p:cNvPr id="24" name="Rak 34"/>
          <p:cNvCxnSpPr>
            <a:stCxn id="23" idx="2"/>
          </p:cNvCxnSpPr>
          <p:nvPr/>
        </p:nvCxnSpPr>
        <p:spPr>
          <a:xfrm flipH="1">
            <a:off x="5406380" y="1858223"/>
            <a:ext cx="175380" cy="204183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 28"/>
          <p:cNvSpPr>
            <a:spLocks noChangeAspect="1"/>
          </p:cNvSpPr>
          <p:nvPr/>
        </p:nvSpPr>
        <p:spPr>
          <a:xfrm>
            <a:off x="1632284" y="3119762"/>
            <a:ext cx="1997242" cy="1953829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Fler åtgärder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ERTMS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050" dirty="0">
                <a:solidFill>
                  <a:prstClr val="white"/>
                </a:solidFill>
                <a:latin typeface="Calibri"/>
              </a:rPr>
              <a:t>Kraftförsörjning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Trimningsåtgärder</a:t>
            </a:r>
          </a:p>
          <a:p>
            <a:pPr marL="214291" marR="0" lvl="0" indent="-214291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4131407" y="1022875"/>
            <a:ext cx="593631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Kil-Laxå, spårbyte</a:t>
            </a:r>
          </a:p>
        </p:txBody>
      </p:sp>
      <p:cxnSp>
        <p:nvCxnSpPr>
          <p:cNvPr id="31" name="Rak 34"/>
          <p:cNvCxnSpPr>
            <a:stCxn id="30" idx="2"/>
          </p:cNvCxnSpPr>
          <p:nvPr/>
        </p:nvCxnSpPr>
        <p:spPr>
          <a:xfrm>
            <a:off x="4428223" y="1361429"/>
            <a:ext cx="480284" cy="200918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5940166" y="1509972"/>
            <a:ext cx="621117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Hallsberg, bangård</a:t>
            </a:r>
          </a:p>
        </p:txBody>
      </p:sp>
      <p:cxnSp>
        <p:nvCxnSpPr>
          <p:cNvPr id="35" name="Rak 34"/>
          <p:cNvCxnSpPr>
            <a:stCxn id="34" idx="2"/>
          </p:cNvCxnSpPr>
          <p:nvPr/>
        </p:nvCxnSpPr>
        <p:spPr>
          <a:xfrm flipH="1">
            <a:off x="5763395" y="1848526"/>
            <a:ext cx="487330" cy="193376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/>
          <p:cNvSpPr txBox="1"/>
          <p:nvPr/>
        </p:nvSpPr>
        <p:spPr>
          <a:xfrm>
            <a:off x="7949587" y="1022875"/>
            <a:ext cx="1026696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Upprustning tunnlar</a:t>
            </a:r>
          </a:p>
        </p:txBody>
      </p:sp>
      <p:cxnSp>
        <p:nvCxnSpPr>
          <p:cNvPr id="43" name="Rak 34"/>
          <p:cNvCxnSpPr>
            <a:stCxn id="42" idx="2"/>
          </p:cNvCxnSpPr>
          <p:nvPr/>
        </p:nvCxnSpPr>
        <p:spPr>
          <a:xfrm flipH="1">
            <a:off x="7509350" y="1361429"/>
            <a:ext cx="953585" cy="227820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/>
          <p:cNvSpPr txBox="1"/>
          <p:nvPr/>
        </p:nvSpPr>
        <p:spPr>
          <a:xfrm>
            <a:off x="6027086" y="1022875"/>
            <a:ext cx="1384009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Västra stambanan, förbigångsspår</a:t>
            </a:r>
          </a:p>
        </p:txBody>
      </p:sp>
      <p:cxnSp>
        <p:nvCxnSpPr>
          <p:cNvPr id="47" name="Rak 34"/>
          <p:cNvCxnSpPr>
            <a:stCxn id="46" idx="2"/>
          </p:cNvCxnSpPr>
          <p:nvPr/>
        </p:nvCxnSpPr>
        <p:spPr>
          <a:xfrm flipH="1">
            <a:off x="6523157" y="1361429"/>
            <a:ext cx="195934" cy="253862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34"/>
          <p:cNvCxnSpPr>
            <a:stCxn id="46" idx="2"/>
          </p:cNvCxnSpPr>
          <p:nvPr/>
        </p:nvCxnSpPr>
        <p:spPr>
          <a:xfrm flipH="1">
            <a:off x="6161128" y="1361429"/>
            <a:ext cx="557963" cy="248320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2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351" y="592152"/>
            <a:ext cx="8638943" cy="675000"/>
          </a:xfrm>
        </p:spPr>
        <p:txBody>
          <a:bodyPr/>
          <a:lstStyle/>
          <a:p>
            <a:r>
              <a:rPr lang="sv-SE" sz="2000" dirty="0"/>
              <a:t>Stockholm–Oslo</a:t>
            </a:r>
            <a:br>
              <a:rPr lang="sv-SE" sz="2000" dirty="0"/>
            </a:br>
            <a:r>
              <a:rPr lang="sv-SE" sz="2000" dirty="0"/>
              <a:t>pågående utredningsarbete järnväg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black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30623" y="1341017"/>
            <a:ext cx="748630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Utpekad bristanalys: Västra stambanan (Göteborg-Järna)</a:t>
            </a:r>
            <a:endParaRPr lang="sv-SE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n-lt"/>
              </a:rPr>
              <a:t>Utpekad bristanalys: Stockholm-riksgränsen-Oslo, kapacitetsproblem och långa restider (NP 2018-2029), studerade åtgärder, </a:t>
            </a:r>
            <a:r>
              <a:rPr lang="sv-SE" sz="1400" dirty="0" err="1">
                <a:latin typeface="+mn-lt"/>
              </a:rPr>
              <a:t>bl</a:t>
            </a:r>
            <a:r>
              <a:rPr lang="sv-SE" sz="1400" dirty="0">
                <a:latin typeface="+mn-lt"/>
              </a:rPr>
              <a:t>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n-lt"/>
              </a:rPr>
              <a:t>Värmlandsbanan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Dubbelspår Kristinehamn/</a:t>
            </a:r>
            <a:r>
              <a:rPr lang="sv-SE" sz="1100" dirty="0" err="1">
                <a:latin typeface="+mn-lt"/>
              </a:rPr>
              <a:t>Östervik</a:t>
            </a:r>
            <a:r>
              <a:rPr lang="sv-SE" sz="1100" dirty="0">
                <a:latin typeface="+mn-lt"/>
              </a:rPr>
              <a:t>–Karlstad–Kil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Kapacitetshöjande åtgärder Kil–riksgränsen/Charlottenberg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Trimningsåtgärder - kurvrätningar Kil–Arvika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Triangelspår Värmlandsbanan–Skoghallsbanan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Triangelspår i Kil 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Ny godsbangård i Karlstadsregionen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>
                <a:latin typeface="+mn-lt"/>
              </a:rPr>
              <a:t>Anslutning i Laxå Värmlandbanan-Västra stambanan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4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err="1">
                <a:latin typeface="+mn-lt"/>
              </a:rPr>
              <a:t>Mälarbanan</a:t>
            </a:r>
            <a:endParaRPr lang="sv-SE" sz="1400" dirty="0">
              <a:latin typeface="+mn-lt"/>
            </a:endParaRP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/>
              <a:t>Funktionsutredningar pågår för sträckan Kolbäck–</a:t>
            </a:r>
            <a:r>
              <a:rPr lang="sv-SE" sz="1100" dirty="0" err="1"/>
              <a:t>Hovsta</a:t>
            </a:r>
            <a:r>
              <a:rPr lang="sv-SE" sz="1100" dirty="0"/>
              <a:t> efter rekommendationer i kapacitetsanalysen, i huvudsak utreds dubbelspår för avsnitt på sträckan. 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100" dirty="0"/>
              <a:t>Uppställning för omloppsnära tjänster persontrafik utreds i Västerås, som fortsatt utveckling av stationen.</a:t>
            </a:r>
            <a:endParaRPr lang="sv-S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74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uppmärksamheten!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white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sv-SE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74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>
                <a:solidFill>
                  <a:prstClr val="white"/>
                </a:solidFill>
              </a:rPr>
              <a:t>Status och planer på svensk sida för korridorerna Oslo-Göteborg-Köpenhamn och Stockholm-Oslo</a:t>
            </a:r>
            <a:endParaRPr lang="sv-SE" sz="4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22000" y="3645568"/>
            <a:ext cx="8100000" cy="546182"/>
          </a:xfrm>
        </p:spPr>
        <p:txBody>
          <a:bodyPr/>
          <a:lstStyle/>
          <a:p>
            <a:r>
              <a:rPr lang="sv-SE" dirty="0"/>
              <a:t>Håkan Persson, Trafikverket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70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white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sv-SE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90074" y="1134979"/>
            <a:ext cx="6773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Innehåll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Den svenska planeringsmodellen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Nuvarande läget i planeringsprocessen, inriktningsplanering 2033/37 och kommande åtgärdsplanering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Oslo-Göteborg-Köpenhamn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Stockholm-Oslo</a:t>
            </a:r>
          </a:p>
        </p:txBody>
      </p:sp>
    </p:spTree>
    <p:extLst>
      <p:ext uri="{BB962C8B-B14F-4D97-AF65-F5344CB8AC3E}">
        <p14:creationId xmlns:p14="http://schemas.microsoft.com/office/powerpoint/2010/main" val="8455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792053"/>
            <a:ext cx="900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/>
              <a:t>Övergripande nationell infrastrukturplanering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436327" y="1636665"/>
            <a:ext cx="8393943" cy="2334849"/>
            <a:chOff x="495300" y="2756766"/>
            <a:chExt cx="11377629" cy="3164787"/>
          </a:xfrm>
        </p:grpSpPr>
        <p:grpSp>
          <p:nvGrpSpPr>
            <p:cNvPr id="6" name="Grupp 5"/>
            <p:cNvGrpSpPr/>
            <p:nvPr/>
          </p:nvGrpSpPr>
          <p:grpSpPr>
            <a:xfrm>
              <a:off x="512763" y="3320988"/>
              <a:ext cx="11199812" cy="635750"/>
              <a:chOff x="348545" y="3334936"/>
              <a:chExt cx="11476671" cy="651466"/>
            </a:xfrm>
          </p:grpSpPr>
          <p:grpSp>
            <p:nvGrpSpPr>
              <p:cNvPr id="43" name="Grupp 42"/>
              <p:cNvGrpSpPr/>
              <p:nvPr/>
            </p:nvGrpSpPr>
            <p:grpSpPr>
              <a:xfrm>
                <a:off x="348545" y="3334936"/>
                <a:ext cx="5849033" cy="651466"/>
                <a:chOff x="259888" y="2102919"/>
                <a:chExt cx="5935969" cy="661149"/>
              </a:xfrm>
            </p:grpSpPr>
            <p:sp>
              <p:nvSpPr>
                <p:cNvPr id="50" name="Rektangel 49"/>
                <p:cNvSpPr/>
                <p:nvPr/>
              </p:nvSpPr>
              <p:spPr>
                <a:xfrm>
                  <a:off x="259888" y="2102919"/>
                  <a:ext cx="5935969" cy="512955"/>
                </a:xfrm>
                <a:prstGeom prst="rect">
                  <a:avLst/>
                </a:prstGeom>
                <a:solidFill>
                  <a:srgbClr val="5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sv-SE" sz="1400" b="1" dirty="0"/>
                    <a:t>Inriktningsplanering</a:t>
                  </a:r>
                </a:p>
              </p:txBody>
            </p:sp>
            <p:sp>
              <p:nvSpPr>
                <p:cNvPr id="51" name="Likbent triangel 50"/>
                <p:cNvSpPr/>
                <p:nvPr/>
              </p:nvSpPr>
              <p:spPr>
                <a:xfrm rot="10800000">
                  <a:off x="1573144" y="2604152"/>
                  <a:ext cx="689040" cy="159916"/>
                </a:xfrm>
                <a:prstGeom prst="triangle">
                  <a:avLst/>
                </a:prstGeom>
                <a:solidFill>
                  <a:srgbClr val="5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sv-SE"/>
                </a:p>
              </p:txBody>
            </p:sp>
          </p:grpSp>
          <p:grpSp>
            <p:nvGrpSpPr>
              <p:cNvPr id="45" name="Grupp 44"/>
              <p:cNvGrpSpPr/>
              <p:nvPr/>
            </p:nvGrpSpPr>
            <p:grpSpPr>
              <a:xfrm>
                <a:off x="6197578" y="3334936"/>
                <a:ext cx="5627638" cy="651466"/>
                <a:chOff x="6197578" y="3334936"/>
                <a:chExt cx="5627638" cy="651466"/>
              </a:xfrm>
            </p:grpSpPr>
            <p:sp>
              <p:nvSpPr>
                <p:cNvPr id="46" name="Rektangel 45"/>
                <p:cNvSpPr/>
                <p:nvPr/>
              </p:nvSpPr>
              <p:spPr>
                <a:xfrm>
                  <a:off x="6197578" y="3334936"/>
                  <a:ext cx="5627638" cy="50544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sv-SE" sz="1400" b="1" dirty="0"/>
                    <a:t>Åtgärdsplanering</a:t>
                  </a:r>
                </a:p>
              </p:txBody>
            </p:sp>
            <p:sp>
              <p:nvSpPr>
                <p:cNvPr id="47" name="Likbent triangel 46"/>
                <p:cNvSpPr/>
                <p:nvPr/>
              </p:nvSpPr>
              <p:spPr>
                <a:xfrm rot="10800000">
                  <a:off x="9462899" y="3828828"/>
                  <a:ext cx="678948" cy="157574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sv-SE"/>
                </a:p>
              </p:txBody>
            </p:sp>
          </p:grpSp>
        </p:grpSp>
        <p:grpSp>
          <p:nvGrpSpPr>
            <p:cNvPr id="7" name="Grupp 6"/>
            <p:cNvGrpSpPr/>
            <p:nvPr/>
          </p:nvGrpSpPr>
          <p:grpSpPr>
            <a:xfrm>
              <a:off x="495300" y="4041623"/>
              <a:ext cx="11377629" cy="1879930"/>
              <a:chOff x="330651" y="4073385"/>
              <a:chExt cx="11658882" cy="1926402"/>
            </a:xfrm>
          </p:grpSpPr>
          <p:grpSp>
            <p:nvGrpSpPr>
              <p:cNvPr id="14" name="Grupp 13"/>
              <p:cNvGrpSpPr/>
              <p:nvPr/>
            </p:nvGrpSpPr>
            <p:grpSpPr>
              <a:xfrm>
                <a:off x="330651" y="4073385"/>
                <a:ext cx="11658882" cy="1530955"/>
                <a:chOff x="330651" y="4073385"/>
                <a:chExt cx="11658882" cy="1530955"/>
              </a:xfrm>
              <a:gradFill>
                <a:gsLst>
                  <a:gs pos="38000">
                    <a:schemeClr val="accent2"/>
                  </a:gs>
                  <a:gs pos="24000">
                    <a:srgbClr val="5F0000"/>
                  </a:gs>
                  <a:gs pos="55000">
                    <a:schemeClr val="accent2"/>
                  </a:gs>
                  <a:gs pos="71000">
                    <a:schemeClr val="accent1"/>
                  </a:gs>
                </a:gsLst>
                <a:lin ang="0" scaled="0"/>
              </a:gradFill>
            </p:grpSpPr>
            <p:sp>
              <p:nvSpPr>
                <p:cNvPr id="36" name="Frihandsfigur 35"/>
                <p:cNvSpPr/>
                <p:nvPr/>
              </p:nvSpPr>
              <p:spPr>
                <a:xfrm>
                  <a:off x="10193951" y="4073385"/>
                  <a:ext cx="1795582" cy="1530955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37" name="Frihandsfigur 36"/>
                <p:cNvSpPr/>
                <p:nvPr/>
              </p:nvSpPr>
              <p:spPr>
                <a:xfrm>
                  <a:off x="8560780" y="4073385"/>
                  <a:ext cx="1795583" cy="1530955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38" name="Frihandsfigur 37"/>
                <p:cNvSpPr/>
                <p:nvPr/>
              </p:nvSpPr>
              <p:spPr>
                <a:xfrm>
                  <a:off x="6929067" y="4073385"/>
                  <a:ext cx="1795583" cy="1530955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39" name="Frihandsfigur 38"/>
                <p:cNvSpPr/>
                <p:nvPr/>
              </p:nvSpPr>
              <p:spPr>
                <a:xfrm>
                  <a:off x="5272635" y="4073385"/>
                  <a:ext cx="1795582" cy="1530955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40" name="Frihandsfigur 39"/>
                <p:cNvSpPr/>
                <p:nvPr/>
              </p:nvSpPr>
              <p:spPr>
                <a:xfrm>
                  <a:off x="3631050" y="4073385"/>
                  <a:ext cx="1795582" cy="1530955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41" name="Frihandsfigur 40"/>
                <p:cNvSpPr/>
                <p:nvPr/>
              </p:nvSpPr>
              <p:spPr>
                <a:xfrm>
                  <a:off x="1984489" y="4073385"/>
                  <a:ext cx="1795582" cy="1530954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42" name="Frihandsfigur 41"/>
                <p:cNvSpPr/>
                <p:nvPr/>
              </p:nvSpPr>
              <p:spPr>
                <a:xfrm>
                  <a:off x="330651" y="4073385"/>
                  <a:ext cx="1797963" cy="1530955"/>
                </a:xfrm>
                <a:custGeom>
                  <a:avLst/>
                  <a:gdLst>
                    <a:gd name="connsiteX0" fmla="*/ 0 w 1760638"/>
                    <a:gd name="connsiteY0" fmla="*/ 0 h 1553710"/>
                    <a:gd name="connsiteX1" fmla="*/ 1620000 w 1760638"/>
                    <a:gd name="connsiteY1" fmla="*/ 0 h 1553710"/>
                    <a:gd name="connsiteX2" fmla="*/ 1620000 w 1760638"/>
                    <a:gd name="connsiteY2" fmla="*/ 453753 h 1553710"/>
                    <a:gd name="connsiteX3" fmla="*/ 1760638 w 1760638"/>
                    <a:gd name="connsiteY3" fmla="*/ 776858 h 1553710"/>
                    <a:gd name="connsiteX4" fmla="*/ 1620000 w 1760638"/>
                    <a:gd name="connsiteY4" fmla="*/ 1099963 h 1553710"/>
                    <a:gd name="connsiteX5" fmla="*/ 1620000 w 1760638"/>
                    <a:gd name="connsiteY5" fmla="*/ 1553710 h 1553710"/>
                    <a:gd name="connsiteX6" fmla="*/ 0 w 1760638"/>
                    <a:gd name="connsiteY6" fmla="*/ 1553710 h 15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0638" h="1553710">
                      <a:moveTo>
                        <a:pt x="0" y="0"/>
                      </a:moveTo>
                      <a:lnTo>
                        <a:pt x="1620000" y="0"/>
                      </a:lnTo>
                      <a:lnTo>
                        <a:pt x="1620000" y="453753"/>
                      </a:lnTo>
                      <a:lnTo>
                        <a:pt x="1760638" y="776858"/>
                      </a:lnTo>
                      <a:lnTo>
                        <a:pt x="1620000" y="1099963"/>
                      </a:lnTo>
                      <a:lnTo>
                        <a:pt x="1620000" y="1553710"/>
                      </a:lnTo>
                      <a:lnTo>
                        <a:pt x="0" y="1553710"/>
                      </a:lnTo>
                      <a:close/>
                    </a:path>
                  </a:pathLst>
                </a:cu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/>
                </a:p>
              </p:txBody>
            </p:sp>
          </p:grpSp>
          <p:sp>
            <p:nvSpPr>
              <p:cNvPr id="15" name="Rektangel 14"/>
              <p:cNvSpPr/>
              <p:nvPr/>
            </p:nvSpPr>
            <p:spPr>
              <a:xfrm>
                <a:off x="10193952" y="5604340"/>
                <a:ext cx="1654039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16" name="Rektangel 15"/>
              <p:cNvSpPr/>
              <p:nvPr/>
            </p:nvSpPr>
            <p:spPr>
              <a:xfrm>
                <a:off x="10337282" y="4363474"/>
                <a:ext cx="1606055" cy="818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Beslut om nationell transportplan</a:t>
                </a: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10227087" y="5640186"/>
                <a:ext cx="1598128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Regeringen</a:t>
                </a:r>
              </a:p>
            </p:txBody>
          </p:sp>
          <p:sp>
            <p:nvSpPr>
              <p:cNvPr id="18" name="Rektangel 17"/>
              <p:cNvSpPr/>
              <p:nvPr/>
            </p:nvSpPr>
            <p:spPr>
              <a:xfrm>
                <a:off x="8560780" y="5604340"/>
                <a:ext cx="1659852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sz="1000" dirty="0"/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8726977" y="4272589"/>
                <a:ext cx="1606056" cy="106144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Lämnar </a:t>
                </a:r>
                <a:br>
                  <a:rPr lang="sv-SE" sz="1200" dirty="0">
                    <a:solidFill>
                      <a:schemeClr val="bg1"/>
                    </a:solidFill>
                  </a:rPr>
                </a:br>
                <a:r>
                  <a:rPr lang="sv-SE" sz="1200" dirty="0">
                    <a:solidFill>
                      <a:schemeClr val="bg1"/>
                    </a:solidFill>
                  </a:rPr>
                  <a:t>förslag till nationell transportplan</a:t>
                </a: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8588919" y="5640186"/>
                <a:ext cx="1605031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Trafikverket</a:t>
                </a:r>
              </a:p>
            </p:txBody>
          </p:sp>
          <p:sp>
            <p:nvSpPr>
              <p:cNvPr id="21" name="Rektangel 20"/>
              <p:cNvSpPr/>
              <p:nvPr/>
            </p:nvSpPr>
            <p:spPr>
              <a:xfrm>
                <a:off x="6929067" y="5604340"/>
                <a:ext cx="1659852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sz="1000" dirty="0"/>
              </a:p>
            </p:txBody>
          </p:sp>
          <p:sp>
            <p:nvSpPr>
              <p:cNvPr id="22" name="Rektangel 21"/>
              <p:cNvSpPr/>
              <p:nvPr/>
            </p:nvSpPr>
            <p:spPr>
              <a:xfrm>
                <a:off x="7079437" y="4272589"/>
                <a:ext cx="1606056" cy="106144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Uppdrag om förslag till nationell transportplan</a:t>
                </a:r>
              </a:p>
            </p:txBody>
          </p:sp>
          <p:sp>
            <p:nvSpPr>
              <p:cNvPr id="23" name="textruta 22"/>
              <p:cNvSpPr txBox="1"/>
              <p:nvPr/>
            </p:nvSpPr>
            <p:spPr>
              <a:xfrm>
                <a:off x="6960623" y="5640186"/>
                <a:ext cx="1600154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Regeringen</a:t>
                </a:r>
              </a:p>
            </p:txBody>
          </p:sp>
          <p:sp>
            <p:nvSpPr>
              <p:cNvPr id="24" name="Rektangel 23"/>
              <p:cNvSpPr/>
              <p:nvPr/>
            </p:nvSpPr>
            <p:spPr>
              <a:xfrm>
                <a:off x="5272635" y="5604340"/>
                <a:ext cx="1659851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25" name="Rektangel 24"/>
              <p:cNvSpPr/>
              <p:nvPr/>
            </p:nvSpPr>
            <p:spPr>
              <a:xfrm>
                <a:off x="5479281" y="4363474"/>
                <a:ext cx="1606055" cy="85153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Beslut infrastruktur-proposition</a:t>
                </a:r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>
                <a:off x="5425316" y="5640186"/>
                <a:ext cx="1432820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Riksdagen</a:t>
                </a:r>
              </a:p>
            </p:txBody>
          </p:sp>
          <p:sp>
            <p:nvSpPr>
              <p:cNvPr id="27" name="Rektangel 26"/>
              <p:cNvSpPr/>
              <p:nvPr/>
            </p:nvSpPr>
            <p:spPr>
              <a:xfrm>
                <a:off x="3631050" y="5604340"/>
                <a:ext cx="1659852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28" name="Rektangel 27"/>
              <p:cNvSpPr/>
              <p:nvPr/>
            </p:nvSpPr>
            <p:spPr>
              <a:xfrm>
                <a:off x="3831559" y="4496592"/>
                <a:ext cx="1606055" cy="57621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Infrastruktur-proposition</a:t>
                </a:r>
              </a:p>
            </p:txBody>
          </p:sp>
          <p:sp>
            <p:nvSpPr>
              <p:cNvPr id="29" name="textruta 28"/>
              <p:cNvSpPr txBox="1"/>
              <p:nvPr/>
            </p:nvSpPr>
            <p:spPr>
              <a:xfrm>
                <a:off x="3658248" y="5640186"/>
                <a:ext cx="1624260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Regeringen</a:t>
                </a:r>
              </a:p>
            </p:txBody>
          </p:sp>
          <p:sp>
            <p:nvSpPr>
              <p:cNvPr id="30" name="Rektangel 29"/>
              <p:cNvSpPr/>
              <p:nvPr/>
            </p:nvSpPr>
            <p:spPr>
              <a:xfrm>
                <a:off x="1984489" y="5604340"/>
                <a:ext cx="1659852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31" name="Rektangel 30"/>
              <p:cNvSpPr/>
              <p:nvPr/>
            </p:nvSpPr>
            <p:spPr>
              <a:xfrm>
                <a:off x="2244689" y="4366048"/>
                <a:ext cx="1606055" cy="110384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Lämnar inriktnings-underlag</a:t>
                </a:r>
              </a:p>
              <a:p>
                <a:endParaRPr lang="sv-S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ruta 31"/>
              <p:cNvSpPr txBox="1"/>
              <p:nvPr/>
            </p:nvSpPr>
            <p:spPr>
              <a:xfrm>
                <a:off x="1992884" y="5640186"/>
                <a:ext cx="1605032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Trafikverket</a:t>
                </a:r>
              </a:p>
            </p:txBody>
          </p:sp>
          <p:sp>
            <p:nvSpPr>
              <p:cNvPr id="33" name="Rektangel 32"/>
              <p:cNvSpPr/>
              <p:nvPr/>
            </p:nvSpPr>
            <p:spPr>
              <a:xfrm>
                <a:off x="330651" y="5604340"/>
                <a:ext cx="1662233" cy="395447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34" name="Rektangel 33"/>
              <p:cNvSpPr/>
              <p:nvPr/>
            </p:nvSpPr>
            <p:spPr>
              <a:xfrm>
                <a:off x="566029" y="4363474"/>
                <a:ext cx="1606055" cy="81882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sv-SE" sz="1200" dirty="0">
                    <a:solidFill>
                      <a:schemeClr val="bg1"/>
                    </a:solidFill>
                  </a:rPr>
                  <a:t>Uppdrag</a:t>
                </a:r>
              </a:p>
              <a:p>
                <a:r>
                  <a:rPr lang="sv-SE" sz="1200" dirty="0">
                    <a:solidFill>
                      <a:schemeClr val="bg1"/>
                    </a:solidFill>
                  </a:rPr>
                  <a:t>inriktnings-underlag</a:t>
                </a:r>
              </a:p>
            </p:txBody>
          </p:sp>
          <p:sp>
            <p:nvSpPr>
              <p:cNvPr id="35" name="textruta 34"/>
              <p:cNvSpPr txBox="1"/>
              <p:nvPr/>
            </p:nvSpPr>
            <p:spPr>
              <a:xfrm>
                <a:off x="346324" y="5640186"/>
                <a:ext cx="1637253" cy="30326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Regeringen</a:t>
                </a:r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513938" y="2756766"/>
              <a:ext cx="11198637" cy="450463"/>
              <a:chOff x="513938" y="2756766"/>
              <a:chExt cx="11198637" cy="450463"/>
            </a:xfrm>
          </p:grpSpPr>
          <p:sp>
            <p:nvSpPr>
              <p:cNvPr id="9" name="Rektangel 8"/>
              <p:cNvSpPr/>
              <p:nvPr/>
            </p:nvSpPr>
            <p:spPr>
              <a:xfrm>
                <a:off x="5186784" y="2801490"/>
                <a:ext cx="1882973" cy="33915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10" name="Rektangel 9"/>
              <p:cNvSpPr/>
              <p:nvPr/>
            </p:nvSpPr>
            <p:spPr>
              <a:xfrm>
                <a:off x="539963" y="2895905"/>
                <a:ext cx="11139099" cy="1799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186785" y="2807628"/>
                <a:ext cx="1882971" cy="29595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sv-SE" sz="1000" cap="al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 års cykel</a:t>
                </a:r>
              </a:p>
            </p:txBody>
          </p:sp>
          <p:sp>
            <p:nvSpPr>
              <p:cNvPr id="12" name="Rektangel 11"/>
              <p:cNvSpPr/>
              <p:nvPr/>
            </p:nvSpPr>
            <p:spPr>
              <a:xfrm>
                <a:off x="11636157" y="2756766"/>
                <a:ext cx="76418" cy="4504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513938" y="2756766"/>
                <a:ext cx="76418" cy="4504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sv-SE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66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Nuvarande läge i planeringsprocessen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521100" y="1700234"/>
            <a:ext cx="7901005" cy="3046186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sv-SE" sz="1400" b="1" dirty="0"/>
              <a:t>Inriktningsplanering 2033/37</a:t>
            </a:r>
          </a:p>
          <a:p>
            <a:pPr lvl="1">
              <a:spcBef>
                <a:spcPts val="900"/>
              </a:spcBef>
            </a:pPr>
            <a:r>
              <a:rPr lang="sv-SE" dirty="0"/>
              <a:t>Trafikverket fick i juni 2020 regeringens uppdrag att ta fram ett inriktningsunderlag inför den långsiktiga infrastrukturplaneringen för planperioden 2022–2033 respektive 2022-2037.</a:t>
            </a:r>
          </a:p>
          <a:p>
            <a:pPr lvl="1">
              <a:spcBef>
                <a:spcPts val="900"/>
              </a:spcBef>
            </a:pPr>
            <a:r>
              <a:rPr lang="sv-SE" dirty="0"/>
              <a:t>Huvudsyftet med inriktningsplaneringen är att ge ett underlag för bedömning av ekonomiska ramar för möjliga åtgärder i transportinfrastrukturen för dessa planperioder.</a:t>
            </a:r>
          </a:p>
          <a:p>
            <a:pPr lvl="1">
              <a:spcBef>
                <a:spcPts val="900"/>
              </a:spcBef>
            </a:pPr>
            <a:r>
              <a:rPr lang="sv-SE" dirty="0"/>
              <a:t>Uppdraget ska redovisas senast 30 oktober 2020 och skickas då samtidigt på extern remiss.</a:t>
            </a:r>
            <a:endParaRPr lang="sv-SE" sz="1250" dirty="0"/>
          </a:p>
          <a:p>
            <a:pPr>
              <a:spcBef>
                <a:spcPts val="900"/>
              </a:spcBef>
            </a:pPr>
            <a:endParaRPr lang="sv-SE" sz="1400" b="1" dirty="0"/>
          </a:p>
          <a:p>
            <a:pPr>
              <a:spcBef>
                <a:spcPts val="900"/>
              </a:spcBef>
            </a:pPr>
            <a:r>
              <a:rPr lang="sv-SE" sz="1400" b="1" dirty="0"/>
              <a:t>Kommande åtgärdsplanering</a:t>
            </a:r>
          </a:p>
          <a:p>
            <a:pPr lvl="1">
              <a:spcBef>
                <a:spcPts val="900"/>
              </a:spcBef>
            </a:pPr>
            <a:r>
              <a:rPr lang="sv-SE" sz="1250" dirty="0"/>
              <a:t>Regeringen förväntas besluta om direktiv till åtgärdsplanering under våren/försommaren 2021.</a:t>
            </a:r>
          </a:p>
          <a:p>
            <a:pPr lvl="1">
              <a:spcBef>
                <a:spcPts val="900"/>
              </a:spcBef>
            </a:pPr>
            <a:r>
              <a:rPr lang="sv-SE" sz="1250" dirty="0"/>
              <a:t>Trafikverket får då i uppdrag att ta fram förslag till en ny nationell plan för transportsystemet med redovisning till uppdragsgivaren under hösten 2021.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black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76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 29"/>
          <p:cNvSpPr>
            <a:spLocks noChangeAspect="1"/>
          </p:cNvSpPr>
          <p:nvPr/>
        </p:nvSpPr>
        <p:spPr>
          <a:xfrm>
            <a:off x="1395663" y="2923736"/>
            <a:ext cx="2139532" cy="21395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Fler åtgärder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ERTMS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750 m godståg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Trimningsåtgärder</a:t>
            </a:r>
          </a:p>
          <a:p>
            <a:pPr marL="214291" marR="0" lvl="0" indent="-214291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latshållare för innehåll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r="34973" b="1003"/>
          <a:stretch/>
        </p:blipFill>
        <p:spPr bwMode="auto">
          <a:xfrm>
            <a:off x="6304815" y="-68555"/>
            <a:ext cx="2832746" cy="45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ruta 30"/>
          <p:cNvSpPr txBox="1"/>
          <p:nvPr/>
        </p:nvSpPr>
        <p:spPr>
          <a:xfrm>
            <a:off x="4067811" y="2945671"/>
            <a:ext cx="1323119" cy="219291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Uppställningsspår i Lärje</a:t>
            </a:r>
          </a:p>
        </p:txBody>
      </p:sp>
      <p:cxnSp>
        <p:nvCxnSpPr>
          <p:cNvPr id="32" name="Rak 31"/>
          <p:cNvCxnSpPr>
            <a:stCxn id="31" idx="3"/>
          </p:cNvCxnSpPr>
          <p:nvPr/>
        </p:nvCxnSpPr>
        <p:spPr>
          <a:xfrm>
            <a:off x="5390930" y="3055317"/>
            <a:ext cx="2330258" cy="92392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3876455" y="3517280"/>
            <a:ext cx="1514475" cy="72712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Västlänken, tunnel under Göteborg </a:t>
            </a:r>
            <a:r>
              <a:rPr lang="sv-SE" sz="825" b="1" noProof="0" dirty="0">
                <a:solidFill>
                  <a:prstClr val="white"/>
                </a:solidFill>
                <a:latin typeface="Calibri"/>
              </a:rPr>
              <a:t> och</a:t>
            </a: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Olskroken planskildhet</a:t>
            </a:r>
          </a:p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825" b="1" dirty="0">
                <a:solidFill>
                  <a:prstClr val="white"/>
                </a:solidFill>
                <a:latin typeface="Calibri"/>
              </a:rPr>
              <a:t>Hamnbanan i Göteborg, dubbelspår</a:t>
            </a: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33" name="Rak 8"/>
          <p:cNvCxnSpPr/>
          <p:nvPr/>
        </p:nvCxnSpPr>
        <p:spPr>
          <a:xfrm>
            <a:off x="5443073" y="3753883"/>
            <a:ext cx="2117103" cy="456318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>
            <a:stCxn id="37" idx="3"/>
          </p:cNvCxnSpPr>
          <p:nvPr/>
        </p:nvCxnSpPr>
        <p:spPr>
          <a:xfrm>
            <a:off x="5443073" y="2511316"/>
            <a:ext cx="2448457" cy="103225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4347816" y="2401670"/>
            <a:ext cx="1095257" cy="219291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Vändspår i Älvängen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301636" y="339490"/>
            <a:ext cx="3184437" cy="675000"/>
          </a:xfrm>
        </p:spPr>
        <p:txBody>
          <a:bodyPr>
            <a:noAutofit/>
          </a:bodyPr>
          <a:lstStyle/>
          <a:p>
            <a:pPr algn="l"/>
            <a:r>
              <a:rPr lang="sv-SE" sz="2000" b="1" dirty="0"/>
              <a:t>Oslo–Göteborg </a:t>
            </a:r>
            <a:r>
              <a:rPr lang="sv-SE" sz="2000" dirty="0"/>
              <a:t>p</a:t>
            </a:r>
            <a:r>
              <a:rPr lang="sv-SE" sz="2000" b="1" dirty="0"/>
              <a:t>rojekt</a:t>
            </a:r>
            <a:endParaRPr lang="sv-SE" sz="2000" dirty="0"/>
          </a:p>
        </p:txBody>
      </p:sp>
      <p:sp>
        <p:nvSpPr>
          <p:cNvPr id="16" name="Ellips 15"/>
          <p:cNvSpPr>
            <a:spLocks noChangeAspect="1"/>
          </p:cNvSpPr>
          <p:nvPr/>
        </p:nvSpPr>
        <p:spPr>
          <a:xfrm>
            <a:off x="106895" y="1319290"/>
            <a:ext cx="1914032" cy="19140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Nationell plan för transportsystemet 2018-2029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291" marR="0" lvl="0" indent="-214291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460111" y="2006021"/>
            <a:ext cx="1411300" cy="219291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Förlängt spår Trollhättan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0111" y="1256109"/>
            <a:ext cx="1411300" cy="219291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825" b="1" dirty="0">
                <a:solidFill>
                  <a:prstClr val="white"/>
                </a:solidFill>
                <a:latin typeface="Calibri"/>
              </a:rPr>
              <a:t>Tunnlar, större lastprofil</a:t>
            </a:r>
            <a:endParaRPr kumimoji="0" lang="sv-SE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Rak 34"/>
          <p:cNvCxnSpPr>
            <a:stCxn id="19" idx="3"/>
          </p:cNvCxnSpPr>
          <p:nvPr/>
        </p:nvCxnSpPr>
        <p:spPr>
          <a:xfrm>
            <a:off x="5871411" y="2115667"/>
            <a:ext cx="2338261" cy="50529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34"/>
          <p:cNvCxnSpPr>
            <a:stCxn id="20" idx="3"/>
          </p:cNvCxnSpPr>
          <p:nvPr/>
        </p:nvCxnSpPr>
        <p:spPr>
          <a:xfrm flipV="1">
            <a:off x="5871411" y="826168"/>
            <a:ext cx="1656347" cy="539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0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352" y="592152"/>
            <a:ext cx="3711604" cy="675000"/>
          </a:xfrm>
        </p:spPr>
        <p:txBody>
          <a:bodyPr/>
          <a:lstStyle/>
          <a:p>
            <a:r>
              <a:rPr lang="sv-SE" sz="2000" dirty="0"/>
              <a:t>Oslo–Göteborg</a:t>
            </a:r>
            <a:br>
              <a:rPr lang="sv-SE" sz="2000" dirty="0"/>
            </a:br>
            <a:r>
              <a:rPr lang="sv-SE" sz="2000" dirty="0"/>
              <a:t>pågående utredningsarbete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black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17622" y="1536031"/>
            <a:ext cx="70009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Utpekad bristanalys: Göteborg</a:t>
            </a:r>
            <a:r>
              <a:rPr lang="sv-SE" dirty="0"/>
              <a:t>–</a:t>
            </a:r>
            <a:r>
              <a:rPr lang="sv-SE" dirty="0">
                <a:latin typeface="+mn-lt"/>
              </a:rPr>
              <a:t>Oslo, kapacitetsproblem och långa restider (NP 2018-2029), åtgärder som studeras, </a:t>
            </a:r>
            <a:r>
              <a:rPr lang="sv-SE" dirty="0" err="1">
                <a:latin typeface="+mn-lt"/>
              </a:rPr>
              <a:t>bl</a:t>
            </a:r>
            <a:r>
              <a:rPr lang="sv-SE" dirty="0">
                <a:latin typeface="+mn-lt"/>
              </a:rPr>
              <a:t>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Dubbelspår Öxnered-</a:t>
            </a:r>
            <a:r>
              <a:rPr lang="sv-SE" sz="1600" dirty="0" err="1"/>
              <a:t>Skälebol</a:t>
            </a:r>
            <a:r>
              <a:rPr lang="sv-SE" sz="1600" dirty="0"/>
              <a:t>, ca 3 mil, indelat i fyra sträckor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200" dirty="0">
                <a:latin typeface="+mn-lt"/>
              </a:rPr>
              <a:t>Öxnered-</a:t>
            </a:r>
            <a:r>
              <a:rPr lang="sv-SE" sz="1200" dirty="0" err="1">
                <a:latin typeface="+mn-lt"/>
              </a:rPr>
              <a:t>Bjurhem</a:t>
            </a:r>
            <a:endParaRPr lang="sv-SE" sz="1200" dirty="0">
              <a:latin typeface="+mn-lt"/>
            </a:endParaRP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200" dirty="0" err="1">
                <a:latin typeface="+mn-lt"/>
              </a:rPr>
              <a:t>Bjurhem</a:t>
            </a:r>
            <a:r>
              <a:rPr lang="sv-SE" sz="1200" dirty="0">
                <a:latin typeface="+mn-lt"/>
              </a:rPr>
              <a:t>-Frändefors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200" dirty="0">
                <a:latin typeface="+mn-lt"/>
              </a:rPr>
              <a:t>Frändefors-Brålanda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200" dirty="0">
                <a:latin typeface="+mn-lt"/>
              </a:rPr>
              <a:t>Brålanda-</a:t>
            </a:r>
            <a:r>
              <a:rPr lang="sv-SE" sz="1200" dirty="0" err="1">
                <a:latin typeface="+mn-lt"/>
              </a:rPr>
              <a:t>Skälebol</a:t>
            </a:r>
            <a:endParaRPr lang="sv-SE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Förbigångsspår Göteborg-Öxnered </a:t>
            </a:r>
          </a:p>
          <a:p>
            <a:pPr marL="1085850" lvl="2" indent="-171450">
              <a:buFont typeface="Arial" panose="020B0604020202020204" pitchFamily="34" charset="0"/>
              <a:buChar char="-"/>
            </a:pPr>
            <a:r>
              <a:rPr lang="sv-SE" sz="1200" dirty="0">
                <a:latin typeface="+mn-lt"/>
              </a:rPr>
              <a:t>Tre platser för </a:t>
            </a:r>
            <a:r>
              <a:rPr lang="sv-SE" sz="1200" dirty="0" err="1">
                <a:latin typeface="+mn-lt"/>
              </a:rPr>
              <a:t>förbigångar</a:t>
            </a:r>
            <a:r>
              <a:rPr lang="sv-SE" sz="1200" dirty="0">
                <a:latin typeface="+mn-lt"/>
              </a:rPr>
              <a:t> har analyserats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02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sv-SE" sz="1800" b="1" dirty="0"/>
            </a:br>
            <a:endParaRPr lang="en-GB" sz="18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66" y="280737"/>
            <a:ext cx="3226934" cy="4385214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5800913" y="4444390"/>
            <a:ext cx="1144211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Lund-Flackarp-Arlöv, </a:t>
            </a: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fyrspår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Rak 11"/>
          <p:cNvCxnSpPr>
            <a:stCxn id="11" idx="3"/>
          </p:cNvCxnSpPr>
          <p:nvPr/>
        </p:nvCxnSpPr>
        <p:spPr>
          <a:xfrm flipV="1">
            <a:off x="6945124" y="4314548"/>
            <a:ext cx="768857" cy="29911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085347" y="1179032"/>
            <a:ext cx="1200146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Varbergstunneln,</a:t>
            </a:r>
            <a:r>
              <a:rPr kumimoji="0" lang="sv-SE" sz="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dubbelspår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Rak 13"/>
          <p:cNvCxnSpPr>
            <a:stCxn id="13" idx="3"/>
          </p:cNvCxnSpPr>
          <p:nvPr/>
        </p:nvCxnSpPr>
        <p:spPr>
          <a:xfrm>
            <a:off x="6285493" y="1348309"/>
            <a:ext cx="616623" cy="24452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5285875" y="2686789"/>
            <a:ext cx="1164400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Ängelholm-Maria, dubbelspår</a:t>
            </a:r>
          </a:p>
        </p:txBody>
      </p:sp>
      <p:cxnSp>
        <p:nvCxnSpPr>
          <p:cNvPr id="16" name="Rak 15"/>
          <p:cNvCxnSpPr>
            <a:stCxn id="15" idx="3"/>
          </p:cNvCxnSpPr>
          <p:nvPr/>
        </p:nvCxnSpPr>
        <p:spPr>
          <a:xfrm>
            <a:off x="6450275" y="2856066"/>
            <a:ext cx="903285" cy="5314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5492101" y="3959160"/>
            <a:ext cx="1284703" cy="21544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Godsstråket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Skåne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Rak 17"/>
          <p:cNvCxnSpPr>
            <a:stCxn id="17" idx="3"/>
          </p:cNvCxnSpPr>
          <p:nvPr/>
        </p:nvCxnSpPr>
        <p:spPr>
          <a:xfrm>
            <a:off x="6776804" y="4066882"/>
            <a:ext cx="870608" cy="17613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5492101" y="3243083"/>
            <a:ext cx="1139717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Maria-Helsingborg, dubbelspår</a:t>
            </a:r>
            <a:r>
              <a:rPr kumimoji="0" lang="sv-SE" sz="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tunnel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Rak 21"/>
          <p:cNvCxnSpPr>
            <a:stCxn id="21" idx="3"/>
          </p:cNvCxnSpPr>
          <p:nvPr/>
        </p:nvCxnSpPr>
        <p:spPr>
          <a:xfrm>
            <a:off x="6631818" y="3412360"/>
            <a:ext cx="682065" cy="203223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5745258" y="2167823"/>
            <a:ext cx="736854" cy="21544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Halmstad C</a:t>
            </a:r>
          </a:p>
        </p:txBody>
      </p:sp>
      <p:cxnSp>
        <p:nvCxnSpPr>
          <p:cNvPr id="20" name="Rak 19"/>
          <p:cNvCxnSpPr>
            <a:stCxn id="19" idx="3"/>
          </p:cNvCxnSpPr>
          <p:nvPr/>
        </p:nvCxnSpPr>
        <p:spPr>
          <a:xfrm>
            <a:off x="6482112" y="2275545"/>
            <a:ext cx="981477" cy="170193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185897" y="618178"/>
            <a:ext cx="4564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000" b="1" dirty="0">
                <a:latin typeface="+mj-lt"/>
                <a:ea typeface="+mj-ea"/>
                <a:cs typeface="+mj-cs"/>
              </a:rPr>
              <a:t>Göteborg–Malmö</a:t>
            </a:r>
            <a:r>
              <a:rPr lang="sv-SE" sz="2000" b="1" dirty="0"/>
              <a:t>–</a:t>
            </a:r>
            <a:r>
              <a:rPr lang="sv-SE" sz="2000" b="1" dirty="0">
                <a:latin typeface="+mj-lt"/>
                <a:ea typeface="+mj-ea"/>
                <a:cs typeface="+mj-cs"/>
              </a:rPr>
              <a:t>Köpenhamn </a:t>
            </a:r>
            <a:r>
              <a:rPr lang="sv-SE" sz="2000" b="1" dirty="0">
                <a:latin typeface="+mj-lt"/>
              </a:rPr>
              <a:t>projekt</a:t>
            </a:r>
            <a:endParaRPr lang="sv-SE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Ellips 24"/>
          <p:cNvSpPr>
            <a:spLocks noChangeAspect="1"/>
          </p:cNvSpPr>
          <p:nvPr/>
        </p:nvSpPr>
        <p:spPr>
          <a:xfrm>
            <a:off x="185897" y="1432839"/>
            <a:ext cx="2312001" cy="2312001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och med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färdigställandet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åtgärder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Nationell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plan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transportsystemet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2018-2029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kommer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vara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dubbelspår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på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hela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Västkustbanan</a:t>
            </a:r>
            <a:r>
              <a:rPr kumimoji="0" lang="en-GB" sz="1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Göteborg-</a:t>
            </a:r>
            <a:r>
              <a:rPr kumimoji="0" lang="en-GB" sz="1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Köpenhamn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 23"/>
          <p:cNvSpPr>
            <a:spLocks noChangeAspect="1"/>
          </p:cNvSpPr>
          <p:nvPr/>
        </p:nvSpPr>
        <p:spPr>
          <a:xfrm>
            <a:off x="2119811" y="2964937"/>
            <a:ext cx="2139532" cy="21395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Fler åtgärder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ERTMS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750 m godståg</a:t>
            </a:r>
          </a:p>
          <a:p>
            <a:pPr marL="214291" marR="0" lvl="0" indent="-214291" algn="l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Trimningsåtgärder</a:t>
            </a:r>
          </a:p>
          <a:p>
            <a:pPr marL="214291" marR="0" lvl="0" indent="-214291" algn="ctr" defTabSz="685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5142493" y="1579619"/>
            <a:ext cx="1200146" cy="338554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5142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Falkenberg-Halmstad,</a:t>
            </a:r>
            <a:r>
              <a:rPr kumimoji="0" lang="sv-SE" sz="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ytt</a:t>
            </a:r>
            <a:r>
              <a:rPr kumimoji="0" lang="sv-SE" sz="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förbigångsspår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Rak 19"/>
          <p:cNvCxnSpPr/>
          <p:nvPr/>
        </p:nvCxnSpPr>
        <p:spPr>
          <a:xfrm>
            <a:off x="6342639" y="1717374"/>
            <a:ext cx="1010921" cy="47939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9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351" y="592152"/>
            <a:ext cx="8638943" cy="675000"/>
          </a:xfrm>
        </p:spPr>
        <p:txBody>
          <a:bodyPr/>
          <a:lstStyle/>
          <a:p>
            <a:r>
              <a:rPr lang="sv-SE" sz="2000" dirty="0"/>
              <a:t>Göteborg–Köpenhamn</a:t>
            </a:r>
            <a:br>
              <a:rPr lang="sv-SE" sz="2000" dirty="0"/>
            </a:br>
            <a:r>
              <a:rPr lang="sv-SE" sz="2000" dirty="0"/>
              <a:t>pågående utredningsarbete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6FEC2C-AD63-44F4-896C-A2025F5FB260}" type="slidenum">
              <a:rPr lang="sv-SE">
                <a:solidFill>
                  <a:prstClr val="black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45331" y="1536031"/>
            <a:ext cx="6492189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50" dirty="0">
                <a:latin typeface="+mn-lt"/>
              </a:rPr>
              <a:t>Anpassning av befintliga banor för hastigheter upp till 250 km/h</a:t>
            </a:r>
            <a:br>
              <a:rPr lang="sv-SE" sz="1350" dirty="0">
                <a:latin typeface="+mn-lt"/>
              </a:rPr>
            </a:br>
            <a:br>
              <a:rPr lang="sv-SE" sz="1350" dirty="0">
                <a:latin typeface="+mn-lt"/>
              </a:rPr>
            </a:br>
            <a:r>
              <a:rPr lang="sv-SE" sz="1100" dirty="0">
                <a:latin typeface="+mn-lt"/>
              </a:rPr>
              <a:t>- OBS! ERTMS är en förutsättning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35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50" dirty="0">
                <a:latin typeface="+mn-lt"/>
              </a:rPr>
              <a:t>Strategisk analys av en ny fast förbindelse över Öresund mellan Helsingborg och Helsingör</a:t>
            </a:r>
            <a:br>
              <a:rPr lang="sv-SE" sz="1350" dirty="0">
                <a:latin typeface="+mn-lt"/>
              </a:rPr>
            </a:br>
            <a:br>
              <a:rPr lang="sv-SE" sz="1350" dirty="0">
                <a:latin typeface="+mn-lt"/>
              </a:rPr>
            </a:br>
            <a:r>
              <a:rPr lang="sv-SE" sz="1100" dirty="0">
                <a:latin typeface="+mn-lt"/>
              </a:rPr>
              <a:t>- Väg samt väg + bana studeras</a:t>
            </a:r>
            <a:endParaRPr lang="sv-SE" sz="135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35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50" dirty="0">
                <a:latin typeface="+mn-lt"/>
              </a:rPr>
              <a:t>I den utpekade bristanalysen för Storgöteborg ingår studien ÅVS Varberg-Göteborg som syftar till att hantera brister inom </a:t>
            </a:r>
            <a:r>
              <a:rPr lang="sv-SE" sz="1350" dirty="0" err="1">
                <a:latin typeface="+mn-lt"/>
              </a:rPr>
              <a:t>bl</a:t>
            </a:r>
            <a:r>
              <a:rPr lang="sv-SE" sz="1350" dirty="0">
                <a:latin typeface="+mn-lt"/>
              </a:rPr>
              <a:t> a kapacitet och robusthet</a:t>
            </a:r>
            <a:br>
              <a:rPr lang="sv-SE" sz="1350" dirty="0">
                <a:latin typeface="+mn-lt"/>
              </a:rPr>
            </a:br>
            <a:endParaRPr lang="sv-SE" sz="1350" dirty="0">
              <a:latin typeface="+mn-lt"/>
            </a:endParaRPr>
          </a:p>
          <a:p>
            <a:pPr marL="628650" lvl="1" indent="-171450">
              <a:buFont typeface="Arial" panose="020B0604020202020204" pitchFamily="34" charset="0"/>
              <a:buChar char="-"/>
            </a:pPr>
            <a:r>
              <a:rPr lang="sv-SE" sz="1100" dirty="0"/>
              <a:t>De åtgärdsförslag som studeras inför kommande planrevidering på järnväg är stationsåtgärder, förbigångsspår, vändspår och partiellt </a:t>
            </a:r>
            <a:r>
              <a:rPr lang="sv-SE" sz="1100" dirty="0" err="1"/>
              <a:t>fyrspår</a:t>
            </a:r>
            <a:r>
              <a:rPr lang="sv-SE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9859398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onell plan ppt_utkast" id="{D45A569D-7C4B-49A9-8EB9-D498B6D9AEDD}" vid="{3DDB3DBD-D42D-4ADF-BDC9-8FCA348F5B90}"/>
    </a:ext>
  </a:extLst>
</a:theme>
</file>

<file path=ppt/theme/theme10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ptx" id="{F3641B5E-A05B-4A1D-B078-9C93D84BB2D1}" vid="{6CF0C5E7-D402-46C4-A123-681285D4FE82}"/>
    </a:ext>
  </a:extLst>
</a:theme>
</file>

<file path=ppt/theme/theme11.xml><?xml version="1.0" encoding="utf-8"?>
<a:theme xmlns:a="http://schemas.openxmlformats.org/drawingml/2006/main" name="1_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E4365195-2222-447E-85D5-E2E80D21DC30}"/>
    </a:ext>
  </a:extLst>
</a:theme>
</file>

<file path=ppt/theme/theme12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 eng.potx" id="{5C909D62-87B0-43F0-9606-BF396124A96B}" vid="{71577483-60E0-4FC8-A2AB-D6160FF96F8F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2FA095CB-CA20-4CA3-BB03-C376CA1854FF}"/>
    </a:ext>
  </a:extLst>
</a:theme>
</file>

<file path=ppt/theme/theme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0EA412-5B1F-4A7C-9E2D-E5748D8620D0}" vid="{273E5E69-7A85-407B-A926-C523EC9FCDDE}"/>
    </a:ext>
  </a:extLst>
</a:theme>
</file>

<file path=ppt/theme/theme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73DE94-3850-4F5F-83D3-32C9241E7124}" vid="{DE88EA8C-B243-464E-8B39-BA885A4F2C40}"/>
    </a:ext>
  </a:extLst>
</a:theme>
</file>

<file path=ppt/theme/theme6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onell plan ppt_utkast" id="{D45A569D-7C4B-49A9-8EB9-D498B6D9AEDD}" vid="{3DDB3DBD-D42D-4ADF-BDC9-8FCA348F5B90}"/>
    </a:ext>
  </a:extLst>
</a:theme>
</file>

<file path=ppt/theme/theme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fik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_informationsmaterial_juni_2018" id="{3289AE53-1CAB-436B-A4C2-79B361BDFFCB}" vid="{424F301A-FB15-4F45-B253-B3BAF3425846}"/>
    </a:ext>
  </a:extLst>
</a:theme>
</file>

<file path=ppt/theme/theme8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2FA095CB-CA20-4CA3-BB03-C376CA1854FF}"/>
    </a:ext>
  </a:extLst>
</a:theme>
</file>

<file path=ppt/theme/theme9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E4365195-2222-447E-85D5-E2E80D21DC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E1DAAA1DEF7C4B83FB876681F490A0" ma:contentTypeVersion="4" ma:contentTypeDescription="Opprett et nytt dokument." ma:contentTypeScope="" ma:versionID="0dd3971af4cdf73c4e571ba75e345f8c">
  <xsd:schema xmlns:xsd="http://www.w3.org/2001/XMLSchema" xmlns:xs="http://www.w3.org/2001/XMLSchema" xmlns:p="http://schemas.microsoft.com/office/2006/metadata/properties" xmlns:ns2="646e8f64-4764-4dbf-b2f3-70763edbc5e7" targetNamespace="http://schemas.microsoft.com/office/2006/metadata/properties" ma:root="true" ma:fieldsID="d7a346927a0ab49bf839c0c642123b2a" ns2:_="">
    <xsd:import namespace="646e8f64-4764-4dbf-b2f3-70763edbc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e8f64-4764-4dbf-b2f3-70763edbc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94D379-36F8-476F-B5C3-D48C86622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F50DC4-4081-4A50-8019-DFD159DE04A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094298F4-B31E-481E-A26E-D524ED9C835D}"/>
</file>

<file path=customXml/itemProps4.xml><?xml version="1.0" encoding="utf-8"?>
<ds:datastoreItem xmlns:ds="http://schemas.openxmlformats.org/officeDocument/2006/customXml" ds:itemID="{9DE614B0-48FE-4AAA-9696-01192C6B451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Trafikverket"/>
    <ds:schemaRef ds:uri="http://purl.org/dc/elements/1.1/"/>
    <ds:schemaRef ds:uri="http://schemas.microsoft.com/office/2006/metadata/properties"/>
    <ds:schemaRef ds:uri="a589cef2-544a-446f-8db1-e01995384cb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Nationell plan ppt_utkast</Template>
  <TotalTime>13548</TotalTime>
  <Words>732</Words>
  <Application>Microsoft Office PowerPoint</Application>
  <PresentationFormat>Skjermfremvisning (16:9)</PresentationFormat>
  <Paragraphs>137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12</vt:i4>
      </vt:variant>
      <vt:variant>
        <vt:lpstr>Lysbildetitler</vt:lpstr>
      </vt:variant>
      <vt:variant>
        <vt:i4>12</vt:i4>
      </vt:variant>
    </vt:vector>
  </HeadingPairs>
  <TitlesOfParts>
    <vt:vector size="27" baseType="lpstr">
      <vt:lpstr>Arial</vt:lpstr>
      <vt:lpstr>Calibri</vt:lpstr>
      <vt:lpstr>Helvetica Neue Light</vt:lpstr>
      <vt:lpstr>Anpassad formgivning</vt:lpstr>
      <vt:lpstr>1_Anpassad formgivning</vt:lpstr>
      <vt:lpstr>2_Anpassad formgivning</vt:lpstr>
      <vt:lpstr>3_Anpassad formgivning</vt:lpstr>
      <vt:lpstr>4_Anpassad formgivning</vt:lpstr>
      <vt:lpstr>8_Anpassad formgivning</vt:lpstr>
      <vt:lpstr>7_Anpassad formgivning</vt:lpstr>
      <vt:lpstr>5_Anpassad formgivning</vt:lpstr>
      <vt:lpstr>Rubrik med logga</vt:lpstr>
      <vt:lpstr>6_Anpassad formgivning</vt:lpstr>
      <vt:lpstr>1_Rubrik med logga</vt:lpstr>
      <vt:lpstr>9_Anpassad formgivning</vt:lpstr>
      <vt:lpstr>PowerPoint-presentasjon</vt:lpstr>
      <vt:lpstr>Status och planer på svensk sida för korridorerna Oslo-Göteborg-Köpenhamn och Stockholm-Oslo</vt:lpstr>
      <vt:lpstr>PowerPoint-presentasjon</vt:lpstr>
      <vt:lpstr>PowerPoint-presentasjon</vt:lpstr>
      <vt:lpstr>Nuvarande läge i planeringsprocessen</vt:lpstr>
      <vt:lpstr>Oslo–Göteborg projekt</vt:lpstr>
      <vt:lpstr>Oslo–Göteborg pågående utredningsarbete </vt:lpstr>
      <vt:lpstr> </vt:lpstr>
      <vt:lpstr>Göteborg–Köpenhamn pågående utredningsarbete </vt:lpstr>
      <vt:lpstr>Stockholm–Oslo projekt</vt:lpstr>
      <vt:lpstr>Stockholm–Oslo pågående utredningsarbete järnväg</vt:lpstr>
      <vt:lpstr>Tack för uppmärksamheten!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201006 PLnp PLnpp LTS</dc:title>
  <dc:creator>Fredriksson Camilla, Kvn</dc:creator>
  <cp:lastModifiedBy>Morten Stemre</cp:lastModifiedBy>
  <cp:revision>691</cp:revision>
  <cp:lastPrinted>2019-08-16T06:19:18Z</cp:lastPrinted>
  <dcterms:created xsi:type="dcterms:W3CDTF">2017-08-16T06:17:48Z</dcterms:created>
  <dcterms:modified xsi:type="dcterms:W3CDTF">2020-10-22T09:24:43Z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0x01010054E1DAAA1DEF7C4B83FB876681F490A0</vt:lpwstr>
  </property>
  <property fmtid="{D5CDD505-2E9C-101B-9397-08002B2CF9AE}" pid="3" name="Dokumenttyp NY">
    <vt:lpwstr/>
  </property>
  <property fmtid="{D5CDD505-2E9C-101B-9397-08002B2CF9AE}" pid="4" name="TaxCatchAll">
    <vt:lpwstr/>
  </property>
  <property fmtid="{D5CDD505-2E9C-101B-9397-08002B2CF9AE}" pid="5" name="TrvUploadedDocumentType">
    <vt:lpwstr>28</vt:lpwstr>
  </property>
  <property fmtid="{D5CDD505-2E9C-101B-9397-08002B2CF9AE}" pid="6" name="TrvDocumentType">
    <vt:lpwstr>28</vt:lpwstr>
  </property>
  <property fmtid="{D5CDD505-2E9C-101B-9397-08002B2CF9AE}" pid="7" name="TrvDocumentTypeTaxHTField0">
    <vt:lpwstr>ARBETSMATERIAL|a2894791-a90f-4fd8-bd38-5426c743cb42</vt:lpwstr>
  </property>
  <property fmtid="{D5CDD505-2E9C-101B-9397-08002B2CF9AE}" pid="8" name="MSIP_Label_696f5184-95c9-4497-b4c5-49bcf01b7f74_Enabled">
    <vt:lpwstr>true</vt:lpwstr>
  </property>
  <property fmtid="{D5CDD505-2E9C-101B-9397-08002B2CF9AE}" pid="9" name="MSIP_Label_696f5184-95c9-4497-b4c5-49bcf01b7f74_SetDate">
    <vt:lpwstr>2020-10-22T09:24:16Z</vt:lpwstr>
  </property>
  <property fmtid="{D5CDD505-2E9C-101B-9397-08002B2CF9AE}" pid="10" name="MSIP_Label_696f5184-95c9-4497-b4c5-49bcf01b7f74_Method">
    <vt:lpwstr>Standard</vt:lpwstr>
  </property>
  <property fmtid="{D5CDD505-2E9C-101B-9397-08002B2CF9AE}" pid="11" name="MSIP_Label_696f5184-95c9-4497-b4c5-49bcf01b7f74_Name">
    <vt:lpwstr>Intern</vt:lpwstr>
  </property>
  <property fmtid="{D5CDD505-2E9C-101B-9397-08002B2CF9AE}" pid="12" name="MSIP_Label_696f5184-95c9-4497-b4c5-49bcf01b7f74_SiteId">
    <vt:lpwstr>3d50ddd4-00a1-4ab7-9788-decf14a8728f</vt:lpwstr>
  </property>
  <property fmtid="{D5CDD505-2E9C-101B-9397-08002B2CF9AE}" pid="13" name="MSIP_Label_696f5184-95c9-4497-b4c5-49bcf01b7f74_ActionId">
    <vt:lpwstr>6bfde262-7c24-4c74-9cce-0c8cbb21ebfd</vt:lpwstr>
  </property>
  <property fmtid="{D5CDD505-2E9C-101B-9397-08002B2CF9AE}" pid="14" name="MSIP_Label_696f5184-95c9-4497-b4c5-49bcf01b7f74_ContentBits">
    <vt:lpwstr>0</vt:lpwstr>
  </property>
</Properties>
</file>