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1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0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8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7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8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3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8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6D5A2-CB2F-46E0-B45C-1A63A2EBF8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E1B3-8E4D-4B2E-81AF-6563E377D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3" y="260648"/>
            <a:ext cx="822960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29915" y="1340768"/>
            <a:ext cx="7704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Bra </a:t>
            </a:r>
            <a:r>
              <a:rPr lang="en-GB" sz="2400" dirty="0" err="1"/>
              <a:t>projekt</a:t>
            </a:r>
            <a:r>
              <a:rPr lang="en-GB" sz="2400" dirty="0"/>
              <a:t> med bra </a:t>
            </a:r>
            <a:r>
              <a:rPr lang="en-GB" sz="2400" dirty="0" err="1"/>
              <a:t>sponsorer</a:t>
            </a:r>
            <a:r>
              <a:rPr lang="en-GB" sz="2400" dirty="0"/>
              <a:t> </a:t>
            </a:r>
            <a:r>
              <a:rPr lang="en-GB" sz="2400" dirty="0" err="1"/>
              <a:t>blir</a:t>
            </a:r>
            <a:r>
              <a:rPr lang="en-GB" sz="2400" dirty="0"/>
              <a:t> </a:t>
            </a:r>
            <a:r>
              <a:rPr lang="en-GB" sz="2400" dirty="0" err="1"/>
              <a:t>alltid</a:t>
            </a:r>
            <a:r>
              <a:rPr lang="en-GB" sz="2400" dirty="0"/>
              <a:t> </a:t>
            </a:r>
            <a:r>
              <a:rPr lang="en-GB" sz="2400" dirty="0" err="1"/>
              <a:t>finansierade</a:t>
            </a: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Järnvägar</a:t>
            </a:r>
            <a:r>
              <a:rPr lang="en-GB" sz="2400" dirty="0"/>
              <a:t> </a:t>
            </a:r>
            <a:r>
              <a:rPr lang="en-GB" sz="2400" dirty="0" err="1"/>
              <a:t>är</a:t>
            </a:r>
            <a:r>
              <a:rPr lang="en-GB" sz="2400" dirty="0"/>
              <a:t> </a:t>
            </a:r>
            <a:r>
              <a:rPr lang="en-GB" sz="2400" dirty="0" err="1"/>
              <a:t>komplext</a:t>
            </a: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Alternativa</a:t>
            </a:r>
            <a:r>
              <a:rPr lang="en-GB" sz="2400" dirty="0"/>
              <a:t> </a:t>
            </a:r>
            <a:r>
              <a:rPr lang="en-GB" sz="2400" dirty="0" err="1"/>
              <a:t>finansieringsmodeller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2053444" y="468251"/>
            <a:ext cx="5057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/>
              <a:t>Alternative finansieringsmodeller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2082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3" y="260648"/>
            <a:ext cx="822960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29915" y="1340768"/>
            <a:ext cx="770485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Konklusion</a:t>
            </a:r>
            <a:r>
              <a:rPr lang="en-GB" sz="2400" dirty="0"/>
              <a:t>: </a:t>
            </a:r>
            <a:r>
              <a:rPr lang="en-GB" sz="2400" dirty="0" err="1"/>
              <a:t>Finansiering</a:t>
            </a:r>
            <a:r>
              <a:rPr lang="en-GB" sz="2400" dirty="0"/>
              <a:t> </a:t>
            </a:r>
            <a:r>
              <a:rPr lang="en-GB" sz="2400" dirty="0" err="1"/>
              <a:t>av</a:t>
            </a:r>
            <a:r>
              <a:rPr lang="en-GB" sz="2400" dirty="0"/>
              <a:t> </a:t>
            </a:r>
            <a:r>
              <a:rPr lang="en-GB" sz="2400" dirty="0" err="1"/>
              <a:t>höghastighetsjärnväg</a:t>
            </a:r>
            <a:endParaRPr lang="en-GB" sz="2400" dirty="0"/>
          </a:p>
          <a:p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Visa </a:t>
            </a:r>
            <a:r>
              <a:rPr lang="en-GB" sz="2400" dirty="0" err="1"/>
              <a:t>vem</a:t>
            </a:r>
            <a:r>
              <a:rPr lang="en-GB" sz="2400" dirty="0"/>
              <a:t> </a:t>
            </a:r>
            <a:r>
              <a:rPr lang="en-GB" sz="2400" dirty="0" err="1"/>
              <a:t>som</a:t>
            </a:r>
            <a:r>
              <a:rPr lang="en-GB" sz="2400" dirty="0"/>
              <a:t> </a:t>
            </a:r>
            <a:r>
              <a:rPr lang="en-GB" sz="2400" dirty="0" err="1"/>
              <a:t>ska</a:t>
            </a:r>
            <a:r>
              <a:rPr lang="en-GB" sz="2400" dirty="0"/>
              <a:t> </a:t>
            </a:r>
            <a:r>
              <a:rPr lang="en-GB" sz="2400" dirty="0" err="1"/>
              <a:t>betala</a:t>
            </a:r>
            <a:r>
              <a:rPr lang="en-GB" sz="2400" dirty="0"/>
              <a:t> (“</a:t>
            </a:r>
            <a:r>
              <a:rPr lang="en-GB" sz="2400" dirty="0" err="1"/>
              <a:t>Trafikrisk</a:t>
            </a:r>
            <a:r>
              <a:rPr lang="en-GB" sz="2400" dirty="0"/>
              <a:t>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Vettig</a:t>
            </a:r>
            <a:r>
              <a:rPr lang="en-GB" sz="2400" dirty="0"/>
              <a:t> </a:t>
            </a:r>
            <a:r>
              <a:rPr lang="en-GB" sz="2400" dirty="0" err="1"/>
              <a:t>riskfördelning</a:t>
            </a:r>
            <a:r>
              <a:rPr lang="en-GB" sz="2400" dirty="0"/>
              <a:t> </a:t>
            </a:r>
            <a:r>
              <a:rPr lang="en-GB" sz="2400" dirty="0" err="1"/>
              <a:t>och</a:t>
            </a:r>
            <a:r>
              <a:rPr lang="en-GB" sz="2400" dirty="0"/>
              <a:t> risk </a:t>
            </a:r>
            <a:r>
              <a:rPr lang="en-GB" sz="2400" dirty="0" err="1"/>
              <a:t>mitigering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Privat</a:t>
            </a:r>
            <a:r>
              <a:rPr lang="en-GB" sz="2400" dirty="0"/>
              <a:t> &amp; </a:t>
            </a:r>
            <a:r>
              <a:rPr lang="en-GB" sz="2400" dirty="0" err="1"/>
              <a:t>publik</a:t>
            </a:r>
            <a:r>
              <a:rPr lang="en-GB" sz="2400" dirty="0"/>
              <a:t> </a:t>
            </a:r>
            <a:r>
              <a:rPr lang="en-GB" sz="2400" dirty="0" err="1"/>
              <a:t>finansiering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samverkan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Gott</a:t>
            </a:r>
            <a:r>
              <a:rPr lang="en-GB" sz="2400" dirty="0"/>
              <a:t> om </a:t>
            </a:r>
            <a:r>
              <a:rPr lang="en-GB" sz="2400" dirty="0" err="1"/>
              <a:t>kapital</a:t>
            </a:r>
            <a:r>
              <a:rPr lang="en-GB" sz="2400" dirty="0"/>
              <a:t> </a:t>
            </a:r>
            <a:r>
              <a:rPr lang="en-GB" sz="2400" dirty="0" err="1"/>
              <a:t>där</a:t>
            </a:r>
            <a:r>
              <a:rPr lang="en-GB" sz="2400" dirty="0"/>
              <a:t> </a:t>
            </a:r>
            <a:r>
              <a:rPr lang="en-GB" sz="2400" dirty="0" err="1"/>
              <a:t>ute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Norden</a:t>
            </a:r>
            <a:r>
              <a:rPr lang="en-GB" sz="2400" dirty="0"/>
              <a:t> </a:t>
            </a:r>
            <a:r>
              <a:rPr lang="en-GB" sz="2400" dirty="0" err="1"/>
              <a:t>attraktivt</a:t>
            </a:r>
            <a:r>
              <a:rPr lang="en-GB" sz="2400" dirty="0"/>
              <a:t> </a:t>
            </a:r>
            <a:r>
              <a:rPr lang="en-GB" sz="2400" dirty="0" err="1"/>
              <a:t>för</a:t>
            </a:r>
            <a:r>
              <a:rPr lang="en-GB" sz="2400" dirty="0"/>
              <a:t> </a:t>
            </a:r>
            <a:r>
              <a:rPr lang="en-GB" sz="2400" dirty="0" err="1"/>
              <a:t>investerare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Bygg</a:t>
            </a:r>
            <a:r>
              <a:rPr lang="en-GB" sz="2400" dirty="0"/>
              <a:t> </a:t>
            </a:r>
            <a:r>
              <a:rPr lang="en-GB" sz="2400" dirty="0" err="1"/>
              <a:t>snabbt</a:t>
            </a:r>
            <a:r>
              <a:rPr lang="en-GB" sz="2400" dirty="0"/>
              <a:t> </a:t>
            </a:r>
            <a:r>
              <a:rPr lang="aa-ET" sz="2400" dirty="0"/>
              <a:t>–</a:t>
            </a:r>
            <a:r>
              <a:rPr lang="en-GB" sz="2400" dirty="0"/>
              <a:t> </a:t>
            </a:r>
            <a:r>
              <a:rPr lang="en-GB" sz="2400" dirty="0" err="1"/>
              <a:t>har</a:t>
            </a:r>
            <a:r>
              <a:rPr lang="en-GB" sz="2400" dirty="0"/>
              <a:t> </a:t>
            </a:r>
            <a:r>
              <a:rPr lang="en-GB" sz="2400" dirty="0" err="1"/>
              <a:t>stor</a:t>
            </a:r>
            <a:r>
              <a:rPr lang="en-GB" sz="2400" dirty="0"/>
              <a:t> </a:t>
            </a:r>
            <a:r>
              <a:rPr lang="en-GB" sz="2400" dirty="0" err="1"/>
              <a:t>betydelse</a:t>
            </a:r>
            <a:r>
              <a:rPr lang="en-GB" sz="2400" dirty="0"/>
              <a:t> </a:t>
            </a:r>
            <a:r>
              <a:rPr lang="en-GB" sz="2400" dirty="0" err="1"/>
              <a:t>ekonomiskt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2053444" y="468251"/>
            <a:ext cx="5057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dirty="0"/>
              <a:t>Alternative finansieringsmodeller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307362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B">
      <a:dk1>
        <a:srgbClr val="000000"/>
      </a:dk1>
      <a:lt1>
        <a:sysClr val="window" lastClr="FFFFFF"/>
      </a:lt1>
      <a:dk2>
        <a:srgbClr val="27548D"/>
      </a:dk2>
      <a:lt2>
        <a:srgbClr val="E8E8E8"/>
      </a:lt2>
      <a:accent1>
        <a:srgbClr val="C3DCF4"/>
      </a:accent1>
      <a:accent2>
        <a:srgbClr val="306870"/>
      </a:accent2>
      <a:accent3>
        <a:srgbClr val="C1BAA4"/>
      </a:accent3>
      <a:accent4>
        <a:srgbClr val="004465"/>
      </a:accent4>
      <a:accent5>
        <a:srgbClr val="CE5C35"/>
      </a:accent5>
      <a:accent6>
        <a:srgbClr val="8DA897"/>
      </a:accent6>
      <a:hlink>
        <a:srgbClr val="004465"/>
      </a:hlink>
      <a:folHlink>
        <a:srgbClr val="306870"/>
      </a:folHlink>
    </a:clrScheme>
    <a:fontScheme name="NI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E1DAAA1DEF7C4B83FB876681F490A0" ma:contentTypeVersion="4" ma:contentTypeDescription="Opprett et nytt dokument." ma:contentTypeScope="" ma:versionID="0dd3971af4cdf73c4e571ba75e345f8c">
  <xsd:schema xmlns:xsd="http://www.w3.org/2001/XMLSchema" xmlns:xs="http://www.w3.org/2001/XMLSchema" xmlns:p="http://schemas.microsoft.com/office/2006/metadata/properties" xmlns:ns2="646e8f64-4764-4dbf-b2f3-70763edbc5e7" targetNamespace="http://schemas.microsoft.com/office/2006/metadata/properties" ma:root="true" ma:fieldsID="d7a346927a0ab49bf839c0c642123b2a" ns2:_="">
    <xsd:import namespace="646e8f64-4764-4dbf-b2f3-70763edbc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e8f64-4764-4dbf-b2f3-70763edbc5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485E2A-FC6A-4799-ACB9-4BD66D48276A}"/>
</file>

<file path=customXml/itemProps2.xml><?xml version="1.0" encoding="utf-8"?>
<ds:datastoreItem xmlns:ds="http://schemas.openxmlformats.org/officeDocument/2006/customXml" ds:itemID="{2BA0EC8F-A741-4CEB-947C-34DCA931288B}"/>
</file>

<file path=customXml/itemProps3.xml><?xml version="1.0" encoding="utf-8"?>
<ds:datastoreItem xmlns:ds="http://schemas.openxmlformats.org/officeDocument/2006/customXml" ds:itemID="{4BCDDBFF-88F2-4EA8-A654-CB2E4C5E4C0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1359</TotalTime>
  <Words>57</Words>
  <Application>Microsoft Office PowerPoint</Application>
  <PresentationFormat>Skjermfremvisning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PowerPoint-presentasjon</vt:lpstr>
      <vt:lpstr>PowerPoint-presentasjon</vt:lpstr>
    </vt:vector>
  </TitlesOfParts>
  <Company>NIB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Lundvall Börje</dc:creator>
  <cp:lastModifiedBy>Morten Stemre</cp:lastModifiedBy>
  <cp:revision>102</cp:revision>
  <dcterms:created xsi:type="dcterms:W3CDTF">2018-08-29T05:37:01Z</dcterms:created>
  <dcterms:modified xsi:type="dcterms:W3CDTF">2020-10-22T09:25:05Z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6f5184-95c9-4497-b4c5-49bcf01b7f74_Enabled">
    <vt:lpwstr>true</vt:lpwstr>
  </property>
  <property fmtid="{D5CDD505-2E9C-101B-9397-08002B2CF9AE}" pid="3" name="MSIP_Label_696f5184-95c9-4497-b4c5-49bcf01b7f74_SetDate">
    <vt:lpwstr>2020-10-22T09:24:50Z</vt:lpwstr>
  </property>
  <property fmtid="{D5CDD505-2E9C-101B-9397-08002B2CF9AE}" pid="4" name="MSIP_Label_696f5184-95c9-4497-b4c5-49bcf01b7f74_Method">
    <vt:lpwstr>Standard</vt:lpwstr>
  </property>
  <property fmtid="{D5CDD505-2E9C-101B-9397-08002B2CF9AE}" pid="5" name="MSIP_Label_696f5184-95c9-4497-b4c5-49bcf01b7f74_Name">
    <vt:lpwstr>Intern</vt:lpwstr>
  </property>
  <property fmtid="{D5CDD505-2E9C-101B-9397-08002B2CF9AE}" pid="6" name="MSIP_Label_696f5184-95c9-4497-b4c5-49bcf01b7f74_SiteId">
    <vt:lpwstr>3d50ddd4-00a1-4ab7-9788-decf14a8728f</vt:lpwstr>
  </property>
  <property fmtid="{D5CDD505-2E9C-101B-9397-08002B2CF9AE}" pid="7" name="MSIP_Label_696f5184-95c9-4497-b4c5-49bcf01b7f74_ActionId">
    <vt:lpwstr>8c7f9a93-4016-4b0e-9853-bcb19820bd7a</vt:lpwstr>
  </property>
  <property fmtid="{D5CDD505-2E9C-101B-9397-08002B2CF9AE}" pid="8" name="MSIP_Label_696f5184-95c9-4497-b4c5-49bcf01b7f74_ContentBits">
    <vt:lpwstr>0</vt:lpwstr>
  </property>
  <property fmtid="{D5CDD505-2E9C-101B-9397-08002B2CF9AE}" pid="9" name="ContentTypeId">
    <vt:lpwstr>0x01010054E1DAAA1DEF7C4B83FB876681F490A0</vt:lpwstr>
  </property>
</Properties>
</file>