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8" r:id="rId6"/>
    <p:sldId id="273" r:id="rId7"/>
    <p:sldId id="280" r:id="rId8"/>
    <p:sldId id="277" r:id="rId9"/>
    <p:sldId id="276" r:id="rId10"/>
    <p:sldId id="278" r:id="rId11"/>
    <p:sldId id="282" r:id="rId12"/>
    <p:sldId id="275" r:id="rId13"/>
    <p:sldId id="274" r:id="rId14"/>
    <p:sldId id="281" r:id="rId15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Magnussen" initials="EM" lastIdx="1" clrIdx="0">
    <p:extLst>
      <p:ext uri="{19B8F6BF-5375-455C-9EA6-DF929625EA0E}">
        <p15:presenceInfo xmlns:p15="http://schemas.microsoft.com/office/powerpoint/2012/main" userId="S-1-5-21-961192664-1044802044-2078469417-134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EBDA"/>
    <a:srgbClr val="56C6E4"/>
    <a:srgbClr val="FFD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iddels stil 4 -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ddels stil 4 -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-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8" autoAdjust="0"/>
    <p:restoredTop sz="85855" autoAdjust="0"/>
  </p:normalViewPr>
  <p:slideViewPr>
    <p:cSldViewPr snapToGrid="0" snapToObjects="1">
      <p:cViewPr varScale="1">
        <p:scale>
          <a:sx n="75" d="100"/>
          <a:sy n="75" d="100"/>
        </p:scale>
        <p:origin x="1358" y="6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3DBA8-8FD5-4D06-A1E3-E5588220730B}" type="datetimeFigureOut">
              <a:rPr lang="nb-NO" smtClean="0"/>
              <a:t>27.02.2018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2AFDD-FAA1-4419-9522-5FDA8A70B4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49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A02EE-8475-4DAB-A03F-F7296F44E175}" type="datetimeFigureOut">
              <a:rPr lang="nb-NO" smtClean="0"/>
              <a:t>27.02.2018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278F-9EE9-440D-A907-A080878DB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3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278F-9EE9-440D-A907-A080878DB92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93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rgbClr val="FF0000"/>
                </a:solidFill>
              </a:rPr>
              <a:t>Eks. på at vi tar samfunnsutviklerrollen og forholdet til kommunene på alvor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278F-9EE9-440D-A907-A080878DB92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691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rgbClr val="FF0000"/>
                </a:solidFill>
              </a:rPr>
              <a:t>Eks. på at vi tar samfunnsutviklerrollen og forholdet til kommunene på alvor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278F-9EE9-440D-A907-A080878DB92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60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Eks. på at vi tar samfunnsutviklerrollen og forholdet til kommunene på alvor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278F-9EE9-440D-A907-A080878DB92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67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Eks. på at vi tar samfunnsutviklerrollen og mobilisering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278F-9EE9-440D-A907-A080878DB92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73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278F-9EE9-440D-A907-A080878DB92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4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orside_ute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34595" y="218421"/>
            <a:ext cx="8696048" cy="6415089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137518" y="4562564"/>
            <a:ext cx="8882107" cy="90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545068" y="957541"/>
            <a:ext cx="5263085" cy="2682801"/>
          </a:xfrm>
        </p:spPr>
        <p:txBody>
          <a:bodyPr anchor="b">
            <a:normAutofit/>
          </a:bodyPr>
          <a:lstStyle>
            <a:lvl1pPr>
              <a:defRPr sz="5300" baseline="0"/>
            </a:lvl1pPr>
          </a:lstStyle>
          <a:p>
            <a:r>
              <a:rPr lang="nb-NO" dirty="0" smtClean="0"/>
              <a:t>Overskrift til forside uten bilde kan gå på tre linjer</a:t>
            </a:r>
            <a:endParaRPr lang="nb-NO" dirty="0"/>
          </a:p>
        </p:txBody>
      </p:sp>
      <p:pic>
        <p:nvPicPr>
          <p:cNvPr id="17" name="Bilde 16" descr="Tfk_Logo_RGB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74" y="4794197"/>
            <a:ext cx="1585513" cy="471862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06766" y="2666815"/>
            <a:ext cx="1941446" cy="868362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 dirty="0" smtClean="0"/>
              <a:t>Eventuell ekstra spesifisering i forhold til tittel her (valgfri)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508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skjerm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234594" y="218421"/>
            <a:ext cx="8696049" cy="64150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fullskjerm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386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Forside_me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34595" y="218422"/>
            <a:ext cx="8696048" cy="2782838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153698" y="2168028"/>
            <a:ext cx="8865928" cy="90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545069" y="763390"/>
            <a:ext cx="5117478" cy="1048687"/>
          </a:xfrm>
        </p:spPr>
        <p:txBody>
          <a:bodyPr>
            <a:normAutofit/>
          </a:bodyPr>
          <a:lstStyle>
            <a:lvl1pPr>
              <a:defRPr sz="3100" baseline="0"/>
            </a:lvl1pPr>
          </a:lstStyle>
          <a:p>
            <a:r>
              <a:rPr lang="nb-NO" dirty="0" smtClean="0"/>
              <a:t>Overskrift til forside med bilde kan gå på to linjer</a:t>
            </a:r>
            <a:endParaRPr lang="nb-NO" dirty="0"/>
          </a:p>
        </p:txBody>
      </p:sp>
      <p:pic>
        <p:nvPicPr>
          <p:cNvPr id="17" name="Bilde 16" descr="Tfk_Logo_RGB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74" y="2399661"/>
            <a:ext cx="1585513" cy="471862"/>
          </a:xfrm>
          <a:prstGeom prst="rect">
            <a:avLst/>
          </a:prstGeom>
        </p:spPr>
      </p:pic>
      <p:sp>
        <p:nvSpPr>
          <p:cNvPr id="19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234595" y="3074066"/>
            <a:ext cx="8696048" cy="35594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21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06766" y="831074"/>
            <a:ext cx="1941446" cy="868362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 dirty="0" smtClean="0"/>
              <a:t>Eventuell ekstra spesifisering i forhold til tittel her (valgfri)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472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34595" y="1448046"/>
            <a:ext cx="8696048" cy="5185466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0560" y="1771635"/>
            <a:ext cx="5629704" cy="3575624"/>
          </a:xfrm>
        </p:spPr>
        <p:txBody>
          <a:bodyPr anchor="ctr">
            <a:normAutofit/>
          </a:bodyPr>
          <a:lstStyle>
            <a:lvl1pPr marL="0" indent="0">
              <a:buNone/>
              <a:defRPr sz="5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 err="1" smtClean="0"/>
              <a:t>Kapitteldeler</a:t>
            </a:r>
            <a:r>
              <a:rPr lang="nb-NO" dirty="0" smtClean="0"/>
              <a:t> som skaper kontrast i presentasjonen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486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_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152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kstside_1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5068" y="1787812"/>
            <a:ext cx="4526955" cy="42796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5241925" y="1787525"/>
            <a:ext cx="3373438" cy="42799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265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ekstside_2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5069" y="1787812"/>
            <a:ext cx="4518866" cy="42796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5241925" y="1787525"/>
            <a:ext cx="3373438" cy="20307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1" hasCustomPrompt="1"/>
          </p:nvPr>
        </p:nvSpPr>
        <p:spPr>
          <a:xfrm>
            <a:off x="5241925" y="4036636"/>
            <a:ext cx="3373438" cy="20307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568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21492" y="1787813"/>
            <a:ext cx="6754607" cy="35594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b-NO" dirty="0" smtClean="0"/>
              <a:t>«Et pauselysbilde som kun har et sitat. Dette er god presentasjonsteknikk og skaper dynamikk i presentasjonen.»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378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Uthevet_tekst_og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517718" y="1448046"/>
            <a:ext cx="4732271" cy="3972019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1777" y="1771635"/>
            <a:ext cx="4222158" cy="3211589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2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 smtClean="0"/>
              <a:t>Uthevet tekst på farget flate som står i tilknytning til et bilde. Dette skaper dynamikk og oppmerksomhet i presentasjonen.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  <p:sp>
        <p:nvSpPr>
          <p:cNvPr id="5" name="Plassholder for bilde 5"/>
          <p:cNvSpPr>
            <a:spLocks noGrp="1"/>
          </p:cNvSpPr>
          <p:nvPr>
            <p:ph type="pic" sz="quarter" idx="11" hasCustomPrompt="1"/>
          </p:nvPr>
        </p:nvSpPr>
        <p:spPr>
          <a:xfrm>
            <a:off x="5249989" y="1448048"/>
            <a:ext cx="3348991" cy="39720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19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Stort_bil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545068" y="1448047"/>
            <a:ext cx="8070295" cy="46272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stort bilde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545068" y="439810"/>
            <a:ext cx="6031573" cy="927341"/>
          </a:xfrm>
        </p:spPr>
        <p:txBody>
          <a:bodyPr/>
          <a:lstStyle/>
          <a:p>
            <a:r>
              <a:rPr lang="nb-NO" dirty="0" smtClean="0"/>
              <a:t>Side med stort bilde, med eller uten overskrift over maks to linjer.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19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5068" y="439809"/>
            <a:ext cx="6031573" cy="10486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5068" y="1787812"/>
            <a:ext cx="8070657" cy="4338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226504" y="6356697"/>
            <a:ext cx="128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Gill Sans MT"/>
                <a:cs typeface="Gill Sans MT"/>
              </a:rPr>
              <a:t>www.telemark.no</a:t>
            </a:r>
            <a:endParaRPr lang="nb-NO" sz="1000" dirty="0">
              <a:latin typeface="Gill Sans MT"/>
              <a:cs typeface="Gill Sans MT"/>
            </a:endParaRPr>
          </a:p>
        </p:txBody>
      </p:sp>
      <p:pic>
        <p:nvPicPr>
          <p:cNvPr id="9" name="Bilde 8" descr="Tfk_Logo_RGB_pos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807" y="550097"/>
            <a:ext cx="1480918" cy="4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4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0669" y="1628825"/>
            <a:ext cx="8125403" cy="2682801"/>
          </a:xfrm>
        </p:spPr>
        <p:txBody>
          <a:bodyPr>
            <a:normAutofit/>
          </a:bodyPr>
          <a:lstStyle/>
          <a:p>
            <a:r>
              <a:rPr lang="nb-NO" sz="4000" dirty="0" smtClean="0"/>
              <a:t>Samspill og samarbeid mellom de nye fylkeskommunene og kommunene</a:t>
            </a:r>
            <a:br>
              <a:rPr lang="nb-NO" sz="4000" dirty="0" smtClean="0"/>
            </a:b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2000" dirty="0" smtClean="0"/>
              <a:t>Evy-Anni Evensen</a:t>
            </a:r>
            <a:br>
              <a:rPr lang="nb-NO" sz="2000" dirty="0" smtClean="0"/>
            </a:br>
            <a:r>
              <a:rPr lang="nb-NO" sz="2000" dirty="0" smtClean="0"/>
              <a:t>Fylkesrådmann Telemark</a:t>
            </a:r>
            <a:endParaRPr lang="nb-NO" sz="2000" dirty="0"/>
          </a:p>
        </p:txBody>
      </p:sp>
      <p:pic>
        <p:nvPicPr>
          <p:cNvPr id="3" name="Bilde 2" descr="Telemark_kvalitetsmerke_positiv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65" y="6086335"/>
            <a:ext cx="1046255" cy="7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6702" y="1352016"/>
            <a:ext cx="8070657" cy="4980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dirty="0" smtClean="0"/>
              <a:t>Hvordan bygge legitimitet for den nye fylkeskommunen, - med større geografisk avstand og ny identitet?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Svaret ligger trolig mer i arbeidsformer og rolleutøvelse enn i oppgaver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000" dirty="0" smtClean="0"/>
              <a:t>- men nye oppgaver vil være et grunnleggende viktig bidrag for å lykkes  </a:t>
            </a:r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36702" y="393040"/>
            <a:ext cx="51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Gill Sans MT" panose="020B0502020104020203" pitchFamily="34" charset="0"/>
              </a:rPr>
              <a:t>En hovedutfordring </a:t>
            </a:r>
            <a:endParaRPr lang="nb-NO" sz="2800" dirty="0">
              <a:latin typeface="Gill Sans MT" panose="020B0502020104020203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9" y="3527683"/>
            <a:ext cx="2315714" cy="221618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824" y="3527683"/>
            <a:ext cx="2300547" cy="218086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371" y="3492164"/>
            <a:ext cx="2365498" cy="22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068" y="439809"/>
            <a:ext cx="6210574" cy="1048687"/>
          </a:xfrm>
        </p:spPr>
        <p:txBody>
          <a:bodyPr>
            <a:normAutofit/>
          </a:bodyPr>
          <a:lstStyle/>
          <a:p>
            <a:r>
              <a:rPr lang="nb-NO" sz="3200" dirty="0" smtClean="0"/>
              <a:t>Andre utfordringer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3383" y="1787812"/>
            <a:ext cx="8070657" cy="43383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3200" dirty="0" smtClean="0"/>
              <a:t>En forsterket samfunnsutviklerrolle innebærer også en endret politisk rolleutøvelse (partner, samordner, nettverksbygger, regissør…) – betydning i forhold til kommunene?</a:t>
            </a:r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r>
              <a:rPr lang="nb-NO" sz="3200" dirty="0" smtClean="0"/>
              <a:t>Reformen gir ikke bare større fylkeskommuner, men også større kommuner – endrede forutsetninger for samhandling? (stikkord: kompetanse, relevans)</a:t>
            </a:r>
          </a:p>
          <a:p>
            <a:pPr marL="0" indent="0">
              <a:buNone/>
            </a:pPr>
            <a:r>
              <a:rPr lang="nb-NO" sz="3200" dirty="0" smtClean="0"/>
              <a:t> </a:t>
            </a:r>
            <a:endParaRPr lang="nb-NO" sz="1700" dirty="0" smtClean="0"/>
          </a:p>
        </p:txBody>
      </p:sp>
    </p:spTree>
    <p:extLst>
      <p:ext uri="{BB962C8B-B14F-4D97-AF65-F5344CB8AC3E}">
        <p14:creationId xmlns:p14="http://schemas.microsoft.com/office/powerpoint/2010/main" val="10741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0E6EDBA-3743-400E-936F-ECEDBEA2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Antall kommuner før og etter 01.01.2020.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1012662"/>
            <a:ext cx="5014877" cy="57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8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45068" y="439809"/>
            <a:ext cx="6319756" cy="1048687"/>
          </a:xfrm>
        </p:spPr>
        <p:txBody>
          <a:bodyPr>
            <a:normAutofit/>
          </a:bodyPr>
          <a:lstStyle/>
          <a:p>
            <a:r>
              <a:rPr lang="nb-NO" sz="3200" dirty="0" err="1" smtClean="0"/>
              <a:t>Utg.pkt</a:t>
            </a:r>
            <a:r>
              <a:rPr lang="nb-NO" sz="3200" dirty="0" smtClean="0"/>
              <a:t>. 1: Kommunene er viktige samarbeidsaktører</a:t>
            </a:r>
            <a:endParaRPr lang="nb-NO" sz="32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45068" y="2019824"/>
            <a:ext cx="8080317" cy="4338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 smtClean="0"/>
              <a:t>Kommunene har gjennom </a:t>
            </a:r>
            <a:r>
              <a:rPr lang="nb-NO" sz="3200" dirty="0"/>
              <a:t>sitt ansvar for tjenesteproduksjon, løsning av viktige velferdsoppgaver og arealbruk, </a:t>
            </a:r>
            <a:r>
              <a:rPr lang="nb-NO" sz="3200" dirty="0" smtClean="0"/>
              <a:t>stor </a:t>
            </a:r>
            <a:r>
              <a:rPr lang="nb-NO" sz="3200" dirty="0"/>
              <a:t>påvirkningskraft på den regionale </a:t>
            </a:r>
            <a:r>
              <a:rPr lang="nb-NO" sz="3200" dirty="0" smtClean="0"/>
              <a:t>utviklingen. </a:t>
            </a:r>
          </a:p>
          <a:p>
            <a:pPr marL="0" indent="0">
              <a:buNone/>
            </a:pPr>
            <a:r>
              <a:rPr lang="nb-NO" sz="3200" dirty="0" smtClean="0"/>
              <a:t>Dette </a:t>
            </a:r>
            <a:r>
              <a:rPr lang="nb-NO" sz="3200" dirty="0"/>
              <a:t>gjør det nødvendig at kommunene og fylkeskommunene i fellesskap tar grep om den regionale utviklingen. </a:t>
            </a:r>
            <a:endParaRPr lang="nb-NO" sz="3200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										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941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Utg.pkt.2 : Regionale utfordringer krever samhandling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1546" y="2224540"/>
            <a:ext cx="7971135" cy="3425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 smtClean="0"/>
              <a:t>De regionale utfordringene er av en slik karakter at kommunene og andre aktører har en gjensidig avhengighet av at kompetanse og ressurser settes inn for å realisere felles mål.</a:t>
            </a:r>
            <a:r>
              <a:rPr lang="nb-NO" dirty="0" smtClean="0"/>
              <a:t>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84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955" y="965583"/>
            <a:ext cx="5459104" cy="55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7" y="759491"/>
            <a:ext cx="5827593" cy="59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9" y="605136"/>
            <a:ext cx="5280104" cy="60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07" y="657016"/>
            <a:ext cx="6174536" cy="59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9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Hva sier kommunene?*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400" dirty="0" smtClean="0"/>
              <a:t>«</a:t>
            </a:r>
            <a:r>
              <a:rPr lang="nb-NO" sz="3200" dirty="0" smtClean="0"/>
              <a:t>Fylkeskommunen </a:t>
            </a:r>
            <a:r>
              <a:rPr lang="nb-NO" sz="3200" dirty="0"/>
              <a:t>tar stadig en mer tydelig rolle, uten å være </a:t>
            </a:r>
            <a:r>
              <a:rPr lang="nb-NO" sz="3200" dirty="0" smtClean="0"/>
              <a:t>overkommune»</a:t>
            </a:r>
            <a:endParaRPr lang="nb-NO" sz="3200" dirty="0"/>
          </a:p>
          <a:p>
            <a:pPr marL="161925" indent="-161925">
              <a:buFontTx/>
              <a:buChar char="-"/>
            </a:pPr>
            <a:r>
              <a:rPr lang="nb-NO" sz="3200" dirty="0"/>
              <a:t>Forbedringsområder: </a:t>
            </a:r>
          </a:p>
          <a:p>
            <a:pPr marL="534988">
              <a:buFontTx/>
              <a:buChar char="-"/>
            </a:pPr>
            <a:r>
              <a:rPr lang="nb-NO" sz="3200" dirty="0"/>
              <a:t>gode arenaer for løpende dialog og samhandling</a:t>
            </a:r>
          </a:p>
          <a:p>
            <a:pPr marL="534988">
              <a:buFontTx/>
              <a:buChar char="-"/>
            </a:pPr>
            <a:r>
              <a:rPr lang="nb-NO" sz="3200" dirty="0"/>
              <a:t>tydelig forventningsavklaring om roller og ansvar</a:t>
            </a:r>
          </a:p>
          <a:p>
            <a:pPr marL="534988">
              <a:buFontTx/>
              <a:buChar char="-"/>
            </a:pPr>
            <a:r>
              <a:rPr lang="nb-NO" sz="3200" dirty="0"/>
              <a:t>tydelige begrunnelser for og sterkere lokal forankring av strategier og prioriterte satsinger med tett </a:t>
            </a:r>
            <a:r>
              <a:rPr lang="nb-NO" sz="3200" dirty="0" smtClean="0"/>
              <a:t>oppfølging</a:t>
            </a:r>
          </a:p>
          <a:p>
            <a:pPr marL="534988">
              <a:buFontTx/>
              <a:buChar char="-"/>
            </a:pPr>
            <a:endParaRPr lang="nb-NO" sz="2400" dirty="0"/>
          </a:p>
          <a:p>
            <a:pPr marL="2478088" lvl="5" indent="0">
              <a:buNone/>
            </a:pPr>
            <a:r>
              <a:rPr lang="nb-NO" sz="2600" dirty="0" smtClean="0"/>
              <a:t>						</a:t>
            </a:r>
            <a:r>
              <a:rPr lang="nb-NO" sz="1800" dirty="0" smtClean="0"/>
              <a:t>*egen kommuneundersøkelse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156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Tfk">
      <a:dk1>
        <a:sysClr val="windowText" lastClr="000000"/>
      </a:dk1>
      <a:lt1>
        <a:sysClr val="window" lastClr="FFFFFF"/>
      </a:lt1>
      <a:dk2>
        <a:srgbClr val="000000"/>
      </a:dk2>
      <a:lt2>
        <a:srgbClr val="E9E9E9"/>
      </a:lt2>
      <a:accent1>
        <a:srgbClr val="FDCD25"/>
      </a:accent1>
      <a:accent2>
        <a:srgbClr val="000000"/>
      </a:accent2>
      <a:accent3>
        <a:srgbClr val="1C95B4"/>
      </a:accent3>
      <a:accent4>
        <a:srgbClr val="87CADB"/>
      </a:accent4>
      <a:accent5>
        <a:srgbClr val="63B69D"/>
      </a:accent5>
      <a:accent6>
        <a:srgbClr val="97CCBA"/>
      </a:accent6>
      <a:hlink>
        <a:srgbClr val="1C95B4"/>
      </a:hlink>
      <a:folHlink>
        <a:srgbClr val="1C95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D8E185A4064D4FA2897BB8B54370FF" ma:contentTypeVersion="" ma:contentTypeDescription="Opprett et nytt dokument." ma:contentTypeScope="" ma:versionID="0999141fc01da9688664fc0a9e1299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91dedbe02e5fbe8e008a5bcb870cdb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37F175-1837-47C0-A5FF-71BEC96671C9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1895A2-B8B5-4119-8C50-92A3B99C7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E7FF46-E07C-4196-BBFC-63449F9392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for fylkestinget</Template>
  <TotalTime>17121</TotalTime>
  <Words>297</Words>
  <Application>Microsoft Office PowerPoint</Application>
  <PresentationFormat>Skjermfremvisning (4:3)</PresentationFormat>
  <Paragraphs>42</Paragraphs>
  <Slides>11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Office-tema</vt:lpstr>
      <vt:lpstr>Samspill og samarbeid mellom de nye fylkeskommunene og kommunene  Evy-Anni Evensen Fylkesrådmann Telemark</vt:lpstr>
      <vt:lpstr>Antall kommuner før og etter 01.01.2020.</vt:lpstr>
      <vt:lpstr>Utg.pkt. 1: Kommunene er viktige samarbeidsaktører</vt:lpstr>
      <vt:lpstr>Utg.pkt.2 : Regionale utfordringer krever samhandling</vt:lpstr>
      <vt:lpstr>PowerPoint-presentasjon</vt:lpstr>
      <vt:lpstr>PowerPoint-presentasjon</vt:lpstr>
      <vt:lpstr>PowerPoint-presentasjon</vt:lpstr>
      <vt:lpstr>PowerPoint-presentasjon</vt:lpstr>
      <vt:lpstr>Hva sier kommunene?*</vt:lpstr>
      <vt:lpstr>PowerPoint-presentasjon</vt:lpstr>
      <vt:lpstr>Andre utfordringer</vt:lpstr>
    </vt:vector>
  </TitlesOfParts>
  <Company>Telemark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Magnussen</dc:creator>
  <cp:lastModifiedBy>Jon Petter Arntzen</cp:lastModifiedBy>
  <cp:revision>181</cp:revision>
  <cp:lastPrinted>2018-02-27T15:00:39Z</cp:lastPrinted>
  <dcterms:created xsi:type="dcterms:W3CDTF">2015-09-22T07:26:34Z</dcterms:created>
  <dcterms:modified xsi:type="dcterms:W3CDTF">2018-02-27T15:05:20Z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0x0101008BD8E185A4064D4FA2897BB8B54370FF</vt:lpwstr>
  </property>
</Properties>
</file>