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  <p:sldMasterId id="2147483985" r:id="rId2"/>
    <p:sldMasterId id="2147484068" r:id="rId3"/>
    <p:sldMasterId id="2147484086" r:id="rId4"/>
  </p:sldMasterIdLst>
  <p:notesMasterIdLst>
    <p:notesMasterId r:id="rId55"/>
  </p:notesMasterIdLst>
  <p:handoutMasterIdLst>
    <p:handoutMasterId r:id="rId56"/>
  </p:handoutMasterIdLst>
  <p:sldIdLst>
    <p:sldId id="524" r:id="rId5"/>
    <p:sldId id="836" r:id="rId6"/>
    <p:sldId id="840" r:id="rId7"/>
    <p:sldId id="838" r:id="rId8"/>
    <p:sldId id="841" r:id="rId9"/>
    <p:sldId id="842" r:id="rId10"/>
    <p:sldId id="843" r:id="rId11"/>
    <p:sldId id="852" r:id="rId12"/>
    <p:sldId id="819" r:id="rId13"/>
    <p:sldId id="853" r:id="rId14"/>
    <p:sldId id="862" r:id="rId15"/>
    <p:sldId id="854" r:id="rId16"/>
    <p:sldId id="855" r:id="rId17"/>
    <p:sldId id="851" r:id="rId18"/>
    <p:sldId id="847" r:id="rId19"/>
    <p:sldId id="845" r:id="rId20"/>
    <p:sldId id="844" r:id="rId21"/>
    <p:sldId id="846" r:id="rId22"/>
    <p:sldId id="848" r:id="rId23"/>
    <p:sldId id="850" r:id="rId24"/>
    <p:sldId id="863" r:id="rId25"/>
    <p:sldId id="849" r:id="rId26"/>
    <p:sldId id="774" r:id="rId27"/>
    <p:sldId id="770" r:id="rId28"/>
    <p:sldId id="771" r:id="rId29"/>
    <p:sldId id="811" r:id="rId30"/>
    <p:sldId id="829" r:id="rId31"/>
    <p:sldId id="791" r:id="rId32"/>
    <p:sldId id="796" r:id="rId33"/>
    <p:sldId id="821" r:id="rId34"/>
    <p:sldId id="832" r:id="rId35"/>
    <p:sldId id="866" r:id="rId36"/>
    <p:sldId id="856" r:id="rId37"/>
    <p:sldId id="795" r:id="rId38"/>
    <p:sldId id="857" r:id="rId39"/>
    <p:sldId id="865" r:id="rId40"/>
    <p:sldId id="867" r:id="rId41"/>
    <p:sldId id="858" r:id="rId42"/>
    <p:sldId id="868" r:id="rId43"/>
    <p:sldId id="869" r:id="rId44"/>
    <p:sldId id="870" r:id="rId45"/>
    <p:sldId id="871" r:id="rId46"/>
    <p:sldId id="860" r:id="rId47"/>
    <p:sldId id="824" r:id="rId48"/>
    <p:sldId id="859" r:id="rId49"/>
    <p:sldId id="864" r:id="rId50"/>
    <p:sldId id="875" r:id="rId51"/>
    <p:sldId id="873" r:id="rId52"/>
    <p:sldId id="876" r:id="rId53"/>
    <p:sldId id="861" r:id="rId54"/>
  </p:sldIdLst>
  <p:sldSz cx="9144000" cy="6858000" type="screen4x3"/>
  <p:notesSz cx="6834188" cy="9979025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A6E7"/>
    <a:srgbClr val="008000"/>
    <a:srgbClr val="3399FF"/>
    <a:srgbClr val="99CCFF"/>
    <a:srgbClr val="66CCFF"/>
    <a:srgbClr val="00CCFF"/>
    <a:srgbClr val="339933"/>
    <a:srgbClr val="6699FF"/>
    <a:srgbClr val="0099FF"/>
    <a:srgbClr val="1B6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45" autoAdjust="0"/>
    <p:restoredTop sz="94660"/>
  </p:normalViewPr>
  <p:slideViewPr>
    <p:cSldViewPr>
      <p:cViewPr varScale="1">
        <p:scale>
          <a:sx n="75" d="100"/>
          <a:sy n="75" d="100"/>
        </p:scale>
        <p:origin x="9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09D861-0E28-4DE4-B434-C49E56555A88}" type="doc">
      <dgm:prSet loTypeId="urn:microsoft.com/office/officeart/2005/8/layout/vList3" loCatId="picture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8785B2CF-C0A3-443B-8E41-2A76DFA47D8A}" type="pres">
      <dgm:prSet presAssocID="{A709D861-0E28-4DE4-B434-C49E56555A8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</dgm:ptLst>
  <dgm:cxnLst>
    <dgm:cxn modelId="{83B2143A-3CB9-BB42-A49C-EE73DEEB2C20}" type="presOf" srcId="{A709D861-0E28-4DE4-B434-C49E56555A88}" destId="{8785B2CF-C0A3-443B-8E41-2A76DFA47D8A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792" cy="500306"/>
          </a:xfrm>
          <a:prstGeom prst="rect">
            <a:avLst/>
          </a:prstGeom>
        </p:spPr>
        <p:txBody>
          <a:bodyPr vert="horz" lIns="91760" tIns="45880" rIns="91760" bIns="4588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71804" y="0"/>
            <a:ext cx="2960791" cy="500306"/>
          </a:xfrm>
          <a:prstGeom prst="rect">
            <a:avLst/>
          </a:prstGeom>
        </p:spPr>
        <p:txBody>
          <a:bodyPr vert="horz" lIns="91760" tIns="45880" rIns="91760" bIns="45880" rtlCol="0"/>
          <a:lstStyle>
            <a:lvl1pPr algn="r">
              <a:defRPr sz="1200"/>
            </a:lvl1pPr>
          </a:lstStyle>
          <a:p>
            <a:fld id="{E972AD20-046D-41EA-87DC-7EA7C8920CFF}" type="datetimeFigureOut">
              <a:rPr lang="nb-NO" smtClean="0"/>
              <a:t>28.02.2018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78720"/>
            <a:ext cx="2960792" cy="500306"/>
          </a:xfrm>
          <a:prstGeom prst="rect">
            <a:avLst/>
          </a:prstGeom>
        </p:spPr>
        <p:txBody>
          <a:bodyPr vert="horz" lIns="91760" tIns="45880" rIns="91760" bIns="4588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71804" y="9478720"/>
            <a:ext cx="2960791" cy="500306"/>
          </a:xfrm>
          <a:prstGeom prst="rect">
            <a:avLst/>
          </a:prstGeom>
        </p:spPr>
        <p:txBody>
          <a:bodyPr vert="horz" lIns="91760" tIns="45880" rIns="91760" bIns="45880" rtlCol="0" anchor="b"/>
          <a:lstStyle>
            <a:lvl1pPr algn="r">
              <a:defRPr sz="1200"/>
            </a:lvl1pPr>
          </a:lstStyle>
          <a:p>
            <a:fld id="{D5B66060-20CB-476D-9BAA-90632240AE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2845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1482" cy="498952"/>
          </a:xfrm>
          <a:prstGeom prst="rect">
            <a:avLst/>
          </a:prstGeom>
        </p:spPr>
        <p:txBody>
          <a:bodyPr vert="horz" lIns="91760" tIns="45880" rIns="91760" bIns="4588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2" cy="498952"/>
          </a:xfrm>
          <a:prstGeom prst="rect">
            <a:avLst/>
          </a:prstGeom>
        </p:spPr>
        <p:txBody>
          <a:bodyPr vert="horz" lIns="91760" tIns="45880" rIns="91760" bIns="45880" rtlCol="0"/>
          <a:lstStyle>
            <a:lvl1pPr algn="r">
              <a:defRPr sz="1200"/>
            </a:lvl1pPr>
          </a:lstStyle>
          <a:p>
            <a:pPr>
              <a:defRPr/>
            </a:pPr>
            <a:fld id="{E221590F-B076-49F7-9A45-BF02547E2509}" type="datetimeFigureOut">
              <a:rPr lang="nb-NO"/>
              <a:pPr>
                <a:defRPr/>
              </a:pPr>
              <a:t>28.02.2018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9300"/>
            <a:ext cx="4986338" cy="3740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60" tIns="45880" rIns="91760" bIns="45880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3420" y="4740038"/>
            <a:ext cx="5467350" cy="4490561"/>
          </a:xfrm>
          <a:prstGeom prst="rect">
            <a:avLst/>
          </a:prstGeom>
        </p:spPr>
        <p:txBody>
          <a:bodyPr vert="horz" lIns="91760" tIns="45880" rIns="91760" bIns="4588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61482" cy="498952"/>
          </a:xfrm>
          <a:prstGeom prst="rect">
            <a:avLst/>
          </a:prstGeom>
        </p:spPr>
        <p:txBody>
          <a:bodyPr vert="horz" lIns="91760" tIns="45880" rIns="91760" bIns="4588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2" cy="498952"/>
          </a:xfrm>
          <a:prstGeom prst="rect">
            <a:avLst/>
          </a:prstGeom>
        </p:spPr>
        <p:txBody>
          <a:bodyPr vert="horz" lIns="91760" tIns="45880" rIns="91760" bIns="45880" rtlCol="0" anchor="b"/>
          <a:lstStyle>
            <a:lvl1pPr algn="r">
              <a:defRPr sz="1200"/>
            </a:lvl1pPr>
          </a:lstStyle>
          <a:p>
            <a:pPr>
              <a:defRPr/>
            </a:pPr>
            <a:fld id="{0EF4013B-5DCC-4F64-B61C-DF4B6AFD896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6883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C002768-3CD6-4152-AB8E-EF4F4FF412C3}" type="slidenum">
              <a:rPr lang="nb-NO" sz="500">
                <a:solidFill>
                  <a:prstClr val="black"/>
                </a:solidFill>
                <a:latin typeface="Verdana" pitchFamily="34" charset="0"/>
              </a:rPr>
              <a:pPr algn="r"/>
              <a:t>8</a:t>
            </a:fld>
            <a:endParaRPr lang="nb-NO" sz="5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06438"/>
            <a:ext cx="4518025" cy="33893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78325"/>
            <a:ext cx="5019675" cy="4094163"/>
          </a:xfrm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01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02768-3CD6-4152-AB8E-EF4F4FF412C3}" type="slidenum">
              <a:rPr kumimoji="0" lang="nb-NO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b-NO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06438"/>
            <a:ext cx="4518025" cy="33893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78325"/>
            <a:ext cx="5019675" cy="4094163"/>
          </a:xfrm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5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C002768-3CD6-4152-AB8E-EF4F4FF412C3}" type="slidenum">
              <a:rPr lang="nb-NO" sz="500">
                <a:latin typeface="Verdana" pitchFamily="34" charset="0"/>
              </a:rPr>
              <a:pPr algn="r"/>
              <a:t>10</a:t>
            </a:fld>
            <a:endParaRPr lang="nb-NO" sz="500">
              <a:latin typeface="Verdana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06438"/>
            <a:ext cx="4518025" cy="33893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78325"/>
            <a:ext cx="5019675" cy="4094163"/>
          </a:xfrm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2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01F31-135C-44A3-9FDC-672D6C6B2281}" type="slidenum">
              <a:rPr lang="nb-NO"/>
              <a:pPr>
                <a:defRPr/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936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C002768-3CD6-4152-AB8E-EF4F4FF412C3}" type="slidenum">
              <a:rPr lang="nb-NO" sz="500">
                <a:latin typeface="Verdana" pitchFamily="34" charset="0"/>
              </a:rPr>
              <a:pPr algn="r"/>
              <a:t>12</a:t>
            </a:fld>
            <a:endParaRPr lang="nb-NO" sz="500">
              <a:latin typeface="Verdana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06438"/>
            <a:ext cx="4518025" cy="33893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78325"/>
            <a:ext cx="5019675" cy="4094163"/>
          </a:xfrm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5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C002768-3CD6-4152-AB8E-EF4F4FF412C3}" type="slidenum">
              <a:rPr lang="nb-NO" sz="500">
                <a:latin typeface="Verdana" pitchFamily="34" charset="0"/>
              </a:rPr>
              <a:pPr algn="r"/>
              <a:t>13</a:t>
            </a:fld>
            <a:endParaRPr lang="nb-NO" sz="500">
              <a:latin typeface="Verdana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06438"/>
            <a:ext cx="4518025" cy="33893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78325"/>
            <a:ext cx="5019675" cy="4094163"/>
          </a:xfrm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4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4013B-5DCC-4F64-B61C-DF4B6AFD8962}" type="slidenum">
              <a:rPr lang="nb-NO" smtClean="0"/>
              <a:pPr>
                <a:defRPr/>
              </a:pPr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8360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5550" indent="-286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7001" indent="-2294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5801" indent="-2294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64601" indent="-2294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23401" indent="-229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82201" indent="-229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41002" indent="-229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99802" indent="-229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BF9D50A-CC98-42B7-9757-A11B7865F9F4}" type="slidenum">
              <a:rPr lang="nb-NO" altLang="nb-NO" sz="1200">
                <a:latin typeface="Arial" panose="020B0604020202020204" pitchFamily="34" charset="0"/>
              </a:rPr>
              <a:pPr/>
              <a:t>34</a:t>
            </a:fld>
            <a:endParaRPr lang="nb-NO" altLang="nb-NO" sz="1200">
              <a:latin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nb-NO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201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71804" y="9478720"/>
            <a:ext cx="2960791" cy="4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60" tIns="45880" rIns="91760" bIns="45880"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1475026-1938-42ED-BFA5-82A7165BE072}" type="slidenum">
              <a:rPr lang="nb-NO" altLang="nb-NO" sz="1200">
                <a:latin typeface="Arial" panose="020B0604020202020204" pitchFamily="34" charset="0"/>
              </a:rPr>
              <a:pPr algn="r" eaLnBrk="1" hangingPunct="1"/>
              <a:t>43</a:t>
            </a:fld>
            <a:endParaRPr lang="nb-NO" altLang="nb-NO" sz="1200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71525"/>
            <a:ext cx="4929187" cy="3697288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754" y="4778396"/>
            <a:ext cx="5002607" cy="44676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b-NO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397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02768-3CD6-4152-AB8E-EF4F4FF412C3}" type="slidenum">
              <a:rPr kumimoji="0" lang="nb-NO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b-NO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06438"/>
            <a:ext cx="4518025" cy="33893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78325"/>
            <a:ext cx="5019675" cy="4094163"/>
          </a:xfrm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5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981249"/>
            <a:ext cx="6858000" cy="1371599"/>
          </a:xfrm>
        </p:spPr>
        <p:txBody>
          <a:bodyPr>
            <a:normAutofit/>
          </a:bodyPr>
          <a:lstStyle>
            <a:lvl1pPr algn="l">
              <a:defRPr sz="4000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317625"/>
            <a:ext cx="3695700" cy="287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317625"/>
            <a:ext cx="3695700" cy="287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3331A-D74D-4A02-B6AD-16F173509F9F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3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73540-7C80-43CF-8B2C-92B6DE0FAADD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01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187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D1173-D975-496C-ACBE-B0B5C137EFAE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1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50AB6-8B20-4B70-B06B-543CE7829EF0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33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53AFD-8C2D-4BBF-B3C9-1DDE5B75B164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57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9D2F9-2344-4F93-99F3-C39B9DFEF2A1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2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5FB23-07FF-42DB-81A3-3A7B3E5484A6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44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98DB3-00EA-48EE-8A80-41085F9CBFEF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501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5438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317625"/>
            <a:ext cx="3695700" cy="2879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317625"/>
            <a:ext cx="3695700" cy="2879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7FC32-41CC-4C9C-86AC-0B37D64E0338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430021D-F44B-5F4F-B8A3-D134E1F3B10F}" type="datetimeFigureOut">
              <a:rPr lang="nb-NO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28.02.2018</a:t>
            </a:fld>
            <a:endParaRPr lang="nb-NO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nb-NO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61BD390-F649-5444-9E75-8985176DCF5B}" type="slidenum">
              <a:rPr lang="nb-NO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5438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317625"/>
            <a:ext cx="7543800" cy="2879725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nb-NO" noProof="0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AB7F9-7DA2-437C-998A-A0325874F772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63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70017" y="2133601"/>
            <a:ext cx="7621587" cy="7191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0017" y="3081339"/>
            <a:ext cx="7621587" cy="1079500"/>
          </a:xfrm>
        </p:spPr>
        <p:txBody>
          <a:bodyPr/>
          <a:lstStyle>
            <a:lvl1pPr marL="0" indent="0">
              <a:buFont typeface="Times" pitchFamily="18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345238"/>
            <a:ext cx="1905000" cy="360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CAFB4-A436-4CAD-94E8-D309CABA0508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89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4" y="1981210"/>
            <a:ext cx="6858001" cy="1371599"/>
          </a:xfrm>
        </p:spPr>
        <p:txBody>
          <a:bodyPr>
            <a:normAutofit/>
          </a:bodyPr>
          <a:lstStyle>
            <a:lvl1pPr algn="l">
              <a:defRPr sz="4000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2482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5363"/>
            <a:ext cx="91440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6351588"/>
            <a:ext cx="51831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48574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68313" y="260896"/>
            <a:ext cx="8207375" cy="4318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09283-F282-4C79-B4FF-A8E45FD472CB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50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31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72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32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408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442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40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D0854-01F3-442E-92DF-E899FCD5F37D}" type="datetimeFigureOut">
              <a:rPr lang="nb-NO"/>
              <a:pPr>
                <a:defRPr/>
              </a:pPr>
              <a:t>28.02.2018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E65B0-CB07-4F92-A091-530A6A08260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6867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102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86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990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85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0857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29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9987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63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13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29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461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5" y="1981212"/>
            <a:ext cx="6858001" cy="1371599"/>
          </a:xfrm>
        </p:spPr>
        <p:txBody>
          <a:bodyPr>
            <a:normAutofit/>
          </a:bodyPr>
          <a:lstStyle>
            <a:lvl1pPr algn="l">
              <a:defRPr sz="3000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163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/>
            </a:lvl1pPr>
          </a:lstStyle>
          <a:p>
            <a:pPr>
              <a:defRPr/>
            </a:pPr>
            <a:fld id="{6C4D0854-01F3-442E-92DF-E899FCD5F37D}" type="datetimeFigureOut">
              <a:rPr lang="nb-NO">
                <a:solidFill>
                  <a:prstClr val="black"/>
                </a:solidFill>
              </a:rPr>
              <a:pPr>
                <a:defRPr/>
              </a:pPr>
              <a:t>28.02.2018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/>
            </a:lvl1pPr>
          </a:lstStyle>
          <a:p>
            <a:pPr>
              <a:defRPr/>
            </a:pPr>
            <a:fld id="{A7EE65B0-CB07-4F92-A091-530A6A08260A}" type="slidenum">
              <a:rPr lang="nb-NO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5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24FF3751-06AC-4D72-9B35-A7EF6EE47C8D}" type="datetimeFigureOut">
              <a:rPr lang="nb-NO" smtClean="0">
                <a:solidFill>
                  <a:prstClr val="black"/>
                </a:solidFill>
              </a:rPr>
              <a:pPr/>
              <a:t>28.02.2018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9E272E-37DD-4799-A226-B31F813CB81E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2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67F1A-A52A-46F9-BFB9-56A6FD159324}" type="datetimeFigureOut">
              <a:rPr lang="nb-NO">
                <a:solidFill>
                  <a:prstClr val="black"/>
                </a:solidFill>
              </a:rPr>
              <a:pPr>
                <a:defRPr/>
              </a:pPr>
              <a:t>28.02.2018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469D2-8771-4DD5-BCC2-9B160BD2DB11}" type="slidenum">
              <a:rPr lang="nb-NO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9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SM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DDC81-A8B4-4774-83E4-0573A71F5EB6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3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9CA1E-E2DA-48FE-9874-6EED54F9F818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65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nn for ppt-ma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467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4065" r:id="rId3"/>
    <p:sldLayoutId id="214748408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nn for ppt-ma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467600" cy="4038600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546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</p:sldLayoutIdLst>
  <p:txStyles>
    <p:titleStyle>
      <a:lvl1pPr algn="ctr" defTabSz="45713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48" indent="-342848" algn="l" defTabSz="45713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838" indent="-285707" algn="l" defTabSz="45713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2830" indent="-228566" algn="l" defTabSz="45713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599961" indent="-228566" algn="l" defTabSz="45713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093" indent="-228566" algn="l" defTabSz="45713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225" indent="-228566" algn="l" defTabSz="4571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6" algn="l" defTabSz="4571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6" algn="l" defTabSz="4571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0" indent="-228566" algn="l" defTabSz="4571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7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2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3" algn="l" defTabSz="4571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engelsk_bakgrunn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2" name="Rectangle 3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345238"/>
            <a:ext cx="1905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667000"/>
            <a:ext cx="75438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text styles</a:t>
            </a:r>
          </a:p>
          <a:p>
            <a:pPr lvl="1"/>
            <a:r>
              <a:rPr lang="en-US" altLang="nb-NO" smtClean="0"/>
              <a:t>Second level</a:t>
            </a:r>
          </a:p>
          <a:p>
            <a:pPr lvl="2"/>
            <a:r>
              <a:rPr lang="en-US" altLang="nb-NO" smtClean="0"/>
              <a:t>Third level</a:t>
            </a:r>
          </a:p>
          <a:p>
            <a:pPr lvl="3"/>
            <a:r>
              <a:rPr lang="en-US" altLang="nb-NO" smtClean="0"/>
              <a:t>Fourth level</a:t>
            </a:r>
          </a:p>
          <a:p>
            <a:pPr lvl="4"/>
            <a:r>
              <a:rPr lang="en-US" altLang="nb-NO" smtClean="0"/>
              <a:t>Fifth level</a:t>
            </a:r>
            <a:endParaRPr lang="nb-NO" altLang="nb-NO" smtClean="0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47800"/>
            <a:ext cx="75438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title style</a:t>
            </a:r>
            <a:endParaRPr lang="nb-NO" altLang="nb-NO" smtClean="0"/>
          </a:p>
        </p:txBody>
      </p:sp>
      <p:sp>
        <p:nvSpPr>
          <p:cNvPr id="1063" name="Rectangle 3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19800" y="6345238"/>
            <a:ext cx="28956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1064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3400" y="6345238"/>
            <a:ext cx="8382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2555C1-7F86-48D2-84FE-59BC652CFFF2}" type="slidenum">
              <a:rPr lang="nb-NO" altLang="nb-NO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0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66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66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66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66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66C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66C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66C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66C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66C"/>
          </a:solidFill>
          <a:latin typeface="Arial" charset="0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 b="1">
          <a:solidFill>
            <a:srgbClr val="00366C"/>
          </a:solidFill>
          <a:latin typeface="+mn-lt"/>
          <a:ea typeface="+mn-ea"/>
          <a:cs typeface="+mn-cs"/>
        </a:defRPr>
      </a:lvl1pPr>
      <a:lvl2pPr marL="668338" indent="-1952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panose="02020603050405020304" pitchFamily="18" charset="0"/>
        <a:buChar char="•"/>
        <a:defRPr sz="1600">
          <a:solidFill>
            <a:schemeClr val="tx1"/>
          </a:solidFill>
          <a:latin typeface="+mn-lt"/>
        </a:defRPr>
      </a:lvl2pPr>
      <a:lvl3pPr marL="1147763" indent="-19843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panose="02020603050405020304" pitchFamily="18" charset="0"/>
        <a:buChar char="•"/>
        <a:defRPr sz="1600">
          <a:solidFill>
            <a:schemeClr val="tx1"/>
          </a:solidFill>
          <a:latin typeface="+mn-lt"/>
        </a:defRPr>
      </a:lvl3pPr>
      <a:lvl4pPr marL="1524000" indent="-1524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panose="02020603050405020304" pitchFamily="18" charset="0"/>
        <a:buChar char="•"/>
        <a:defRPr sz="1600">
          <a:solidFill>
            <a:schemeClr val="tx1"/>
          </a:solidFill>
          <a:latin typeface="+mn-lt"/>
        </a:defRPr>
      </a:lvl4pPr>
      <a:lvl5pPr marL="2003425" indent="-1746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panose="02020603050405020304" pitchFamily="18" charset="0"/>
        <a:buChar char="•"/>
        <a:defRPr sz="1600">
          <a:solidFill>
            <a:schemeClr val="tx1"/>
          </a:solidFill>
          <a:latin typeface="+mn-lt"/>
        </a:defRPr>
      </a:lvl5pPr>
      <a:lvl6pPr marL="2460625" indent="-1746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 sz="1600">
          <a:solidFill>
            <a:schemeClr val="tx1"/>
          </a:solidFill>
          <a:latin typeface="+mn-lt"/>
        </a:defRPr>
      </a:lvl6pPr>
      <a:lvl7pPr marL="2917825" indent="-1746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 sz="1600">
          <a:solidFill>
            <a:schemeClr val="tx1"/>
          </a:solidFill>
          <a:latin typeface="+mn-lt"/>
        </a:defRPr>
      </a:lvl7pPr>
      <a:lvl8pPr marL="3375025" indent="-1746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 sz="1600">
          <a:solidFill>
            <a:schemeClr val="tx1"/>
          </a:solidFill>
          <a:latin typeface="+mn-lt"/>
        </a:defRPr>
      </a:lvl8pPr>
      <a:lvl9pPr marL="3832225" indent="-1746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157"/>
            <a:ext cx="1767506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4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reap.mit.edu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eap.mit.ed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reap.mit.edu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reap.mit.edu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reap.mit.edu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1875704"/>
          </a:xfrm>
          <a:solidFill>
            <a:srgbClr val="99CCFF">
              <a:alpha val="75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nb-NO" b="1" dirty="0" smtClean="0"/>
              <a:t>Hvordan kan Østlandet og Oslo lykkes i en verden med økt konkurranse?</a:t>
            </a:r>
            <a:endParaRPr lang="nb-NO" b="1" dirty="0"/>
          </a:p>
        </p:txBody>
      </p:sp>
      <p:sp>
        <p:nvSpPr>
          <p:cNvPr id="3" name="Rectangle 2"/>
          <p:cNvSpPr/>
          <p:nvPr/>
        </p:nvSpPr>
        <p:spPr>
          <a:xfrm>
            <a:off x="107504" y="2852983"/>
            <a:ext cx="9036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Professor Torger Reve</a:t>
            </a:r>
          </a:p>
          <a:p>
            <a:r>
              <a:rPr lang="nb-N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Handelshøyskolen BI</a:t>
            </a:r>
          </a:p>
          <a:p>
            <a:endParaRPr lang="nb-NO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b-NO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nb-NO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r>
              <a:rPr lang="nb-N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nb-NO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ØstlandsSamarbeidet</a:t>
            </a:r>
            <a:endParaRPr lang="nb-NO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b-N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</a:t>
            </a:r>
            <a:r>
              <a:rPr lang="nb-NO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Oslo,01.03.2018</a:t>
            </a:r>
            <a:endParaRPr lang="nb-NO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52401" y="1600200"/>
            <a:ext cx="89916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/>
          <a:lstStyle/>
          <a:p>
            <a:pPr marL="342848" indent="-342848">
              <a:lnSpc>
                <a:spcPct val="115000"/>
              </a:lnSpc>
              <a:spcBef>
                <a:spcPct val="20000"/>
              </a:spcBef>
              <a:buClr>
                <a:srgbClr val="003399"/>
              </a:buClr>
              <a:buFont typeface="Wingdings" pitchFamily="2" charset="2"/>
              <a:buChar char="§"/>
            </a:pPr>
            <a:endParaRPr kumimoji="1" lang="en-GB" altLang="en-US" sz="1900" dirty="0">
              <a:latin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57251"/>
            <a:ext cx="9144000" cy="1563637"/>
          </a:xfrm>
          <a:solidFill>
            <a:srgbClr val="99CCFF">
              <a:alpha val="75000"/>
            </a:srgbClr>
          </a:solidFill>
        </p:spPr>
        <p:txBody>
          <a:bodyPr>
            <a:noAutofit/>
          </a:bodyPr>
          <a:lstStyle/>
          <a:p>
            <a:pPr eaLnBrk="1" hangingPunct="1"/>
            <a:r>
              <a:rPr lang="nb-NO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tre havnæringene</a:t>
            </a:r>
            <a:endParaRPr lang="nb-NO" sz="6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2780928"/>
            <a:ext cx="8244408" cy="2538245"/>
          </a:xfrm>
        </p:spPr>
        <p:txBody>
          <a:bodyPr>
            <a:normAutofit lnSpcReduction="10000"/>
          </a:bodyPr>
          <a:lstStyle/>
          <a:p>
            <a:pPr marL="0" indent="-742838">
              <a:buFont typeface="Arial" charset="0"/>
              <a:buAutoNum type="arabicPeriod"/>
            </a:pPr>
            <a:r>
              <a:rPr lang="nb-NO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Offshorenæringen</a:t>
            </a:r>
          </a:p>
          <a:p>
            <a:pPr marL="742838" indent="-742838">
              <a:lnSpc>
                <a:spcPct val="120000"/>
              </a:lnSpc>
              <a:buAutoNum type="arabicPeriod"/>
            </a:pPr>
            <a:r>
              <a:rPr lang="nb-NO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Maritim næring</a:t>
            </a:r>
          </a:p>
          <a:p>
            <a:pPr marL="742838" indent="-742838">
              <a:lnSpc>
                <a:spcPct val="120000"/>
              </a:lnSpc>
              <a:buAutoNum type="arabicPeriod"/>
            </a:pPr>
            <a:r>
              <a:rPr lang="nb-NO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Sjømatnæringen</a:t>
            </a:r>
          </a:p>
        </p:txBody>
      </p:sp>
    </p:spTree>
    <p:extLst>
      <p:ext uri="{BB962C8B-B14F-4D97-AF65-F5344CB8AC3E}">
        <p14:creationId xmlns:p14="http://schemas.microsoft.com/office/powerpoint/2010/main" val="105744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785842" y="2492897"/>
          <a:ext cx="7543800" cy="2735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332656"/>
            <a:ext cx="9144000" cy="1355629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959" y="289965"/>
            <a:ext cx="8733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Norge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må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global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posisjon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havnæringene</a:t>
            </a:r>
            <a:endParaRPr 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2" y="1766824"/>
            <a:ext cx="8693603" cy="4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52401" y="1600200"/>
            <a:ext cx="89916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/>
          <a:lstStyle/>
          <a:p>
            <a:pPr marL="342848" indent="-342848">
              <a:lnSpc>
                <a:spcPct val="115000"/>
              </a:lnSpc>
              <a:spcBef>
                <a:spcPct val="20000"/>
              </a:spcBef>
              <a:buClr>
                <a:srgbClr val="003399"/>
              </a:buClr>
              <a:buFont typeface="Wingdings" pitchFamily="2" charset="2"/>
              <a:buChar char="§"/>
            </a:pPr>
            <a:endParaRPr kumimoji="1" lang="en-GB" altLang="en-US" sz="1900" dirty="0">
              <a:latin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57258"/>
            <a:ext cx="9144000" cy="1259753"/>
          </a:xfrm>
          <a:solidFill>
            <a:srgbClr val="99CCFF">
              <a:alpha val="75000"/>
            </a:srgbClr>
          </a:solidFill>
        </p:spPr>
        <p:txBody>
          <a:bodyPr>
            <a:noAutofit/>
          </a:bodyPr>
          <a:lstStyle/>
          <a:p>
            <a:pPr eaLnBrk="1" hangingPunct="1"/>
            <a:r>
              <a:rPr lang="nb-NO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tre Oslonæringene</a:t>
            </a:r>
            <a:endParaRPr lang="nb-NO" sz="6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2420918"/>
            <a:ext cx="8244408" cy="2538245"/>
          </a:xfrm>
        </p:spPr>
        <p:txBody>
          <a:bodyPr>
            <a:noAutofit/>
          </a:bodyPr>
          <a:lstStyle/>
          <a:p>
            <a:pPr marL="0" indent="-742838">
              <a:buFont typeface="Arial" charset="0"/>
              <a:buAutoNum type="arabicPeriod"/>
            </a:pPr>
            <a:r>
              <a:rPr lang="nb-NO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Finans</a:t>
            </a:r>
          </a:p>
          <a:p>
            <a:pPr marL="742838" indent="-742838">
              <a:lnSpc>
                <a:spcPct val="120000"/>
              </a:lnSpc>
              <a:buAutoNum type="arabicPeriod"/>
            </a:pPr>
            <a:r>
              <a:rPr lang="nb-NO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IKT</a:t>
            </a:r>
            <a:endParaRPr lang="nb-NO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838" indent="-742838">
              <a:lnSpc>
                <a:spcPct val="120000"/>
              </a:lnSpc>
              <a:buAutoNum type="arabicPeriod"/>
            </a:pPr>
            <a:r>
              <a:rPr lang="nb-NO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Kunnskapstjenester</a:t>
            </a:r>
          </a:p>
        </p:txBody>
      </p:sp>
    </p:spTree>
    <p:extLst>
      <p:ext uri="{BB962C8B-B14F-4D97-AF65-F5344CB8AC3E}">
        <p14:creationId xmlns:p14="http://schemas.microsoft.com/office/powerpoint/2010/main" val="272472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52401" y="1600200"/>
            <a:ext cx="89916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/>
          <a:lstStyle/>
          <a:p>
            <a:pPr marL="342848" indent="-342848">
              <a:lnSpc>
                <a:spcPct val="115000"/>
              </a:lnSpc>
              <a:spcBef>
                <a:spcPct val="20000"/>
              </a:spcBef>
              <a:buClr>
                <a:srgbClr val="003399"/>
              </a:buClr>
              <a:buFont typeface="Wingdings" pitchFamily="2" charset="2"/>
              <a:buChar char="§"/>
            </a:pPr>
            <a:endParaRPr kumimoji="1" lang="en-GB" altLang="en-US" sz="1900" dirty="0">
              <a:latin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57258"/>
            <a:ext cx="9144000" cy="1259753"/>
          </a:xfrm>
          <a:solidFill>
            <a:srgbClr val="99CCFF">
              <a:alpha val="75000"/>
            </a:srgbClr>
          </a:solidFill>
        </p:spPr>
        <p:txBody>
          <a:bodyPr>
            <a:noAutofit/>
          </a:bodyPr>
          <a:lstStyle/>
          <a:p>
            <a:pPr eaLnBrk="1" hangingPunct="1"/>
            <a:r>
              <a:rPr lang="nb-NO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tre nye næringene</a:t>
            </a:r>
            <a:endParaRPr lang="nb-NO" sz="6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2420918"/>
            <a:ext cx="8244408" cy="3096314"/>
          </a:xfrm>
        </p:spPr>
        <p:txBody>
          <a:bodyPr>
            <a:normAutofit/>
          </a:bodyPr>
          <a:lstStyle/>
          <a:p>
            <a:pPr marL="0" indent="-742838">
              <a:buFont typeface="Arial" charset="0"/>
              <a:buAutoNum type="arabicPeriod"/>
            </a:pPr>
            <a:r>
              <a:rPr lang="nb-NO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Helseteknologi</a:t>
            </a:r>
            <a:endParaRPr lang="nb-NO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838" indent="-742838">
              <a:lnSpc>
                <a:spcPct val="120000"/>
              </a:lnSpc>
              <a:buAutoNum type="arabicPeriod"/>
            </a:pPr>
            <a:r>
              <a:rPr lang="nb-NO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Bioteknologi</a:t>
            </a:r>
            <a:endParaRPr lang="nb-NO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838" indent="-742838">
              <a:lnSpc>
                <a:spcPct val="120000"/>
              </a:lnSpc>
              <a:buAutoNum type="arabicPeriod"/>
            </a:pPr>
            <a:r>
              <a:rPr lang="nb-NO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Miljøteknologi</a:t>
            </a:r>
            <a:endParaRPr lang="nb-NO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3" y="0"/>
            <a:ext cx="9119837" cy="18774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4000" b="1" dirty="0" smtClean="0">
                <a:solidFill>
                  <a:srgbClr val="0070C0"/>
                </a:solidFill>
              </a:rPr>
              <a:t>Oslo: Verdensledende på Ocean Industry Finance </a:t>
            </a:r>
          </a:p>
          <a:p>
            <a:pPr>
              <a:defRPr/>
            </a:pPr>
            <a:endParaRPr lang="nb-NO" sz="36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4680520" cy="1800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30070"/>
            <a:ext cx="4102908" cy="1718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4102908" cy="1800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5063"/>
            <a:ext cx="468052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22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3" y="0"/>
            <a:ext cx="9119837" cy="18774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4000" b="1" dirty="0" smtClean="0">
                <a:solidFill>
                  <a:srgbClr val="0070C0"/>
                </a:solidFill>
              </a:rPr>
              <a:t>Akershus: Verdensledende på mobil</a:t>
            </a:r>
          </a:p>
          <a:p>
            <a:pPr>
              <a:defRPr/>
            </a:pPr>
            <a:r>
              <a:rPr lang="nb-NO" sz="4000" b="1" dirty="0">
                <a:solidFill>
                  <a:srgbClr val="0070C0"/>
                </a:solidFill>
              </a:rPr>
              <a:t>o</a:t>
            </a:r>
            <a:r>
              <a:rPr lang="nb-NO" sz="4000" b="1" dirty="0" smtClean="0">
                <a:solidFill>
                  <a:srgbClr val="0070C0"/>
                </a:solidFill>
              </a:rPr>
              <a:t>g maritime tjenester</a:t>
            </a:r>
          </a:p>
          <a:p>
            <a:pPr>
              <a:defRPr/>
            </a:pPr>
            <a:endParaRPr lang="nb-NO" sz="36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" y="1877437"/>
            <a:ext cx="4599341" cy="2271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" y="3882607"/>
            <a:ext cx="4653093" cy="1931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53709"/>
            <a:ext cx="4499992" cy="2223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12" y="4061936"/>
            <a:ext cx="4479488" cy="17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45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3" y="0"/>
            <a:ext cx="9119837" cy="18774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4000" b="1" dirty="0" smtClean="0">
                <a:solidFill>
                  <a:srgbClr val="0070C0"/>
                </a:solidFill>
              </a:rPr>
              <a:t>Buskerud: Verdensledende på havteknologi og droner</a:t>
            </a:r>
          </a:p>
          <a:p>
            <a:pPr>
              <a:defRPr/>
            </a:pPr>
            <a:endParaRPr lang="nb-NO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7436"/>
            <a:ext cx="4545288" cy="385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51" y="1877436"/>
            <a:ext cx="4611061" cy="385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857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3" y="0"/>
            <a:ext cx="9119837" cy="1261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4000" b="1" dirty="0" smtClean="0">
                <a:solidFill>
                  <a:srgbClr val="0070C0"/>
                </a:solidFill>
              </a:rPr>
              <a:t>Vestfold: Verdensledende på maling</a:t>
            </a:r>
          </a:p>
          <a:p>
            <a:pPr>
              <a:defRPr/>
            </a:pPr>
            <a:endParaRPr lang="nb-NO" sz="36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329"/>
            <a:ext cx="9144000" cy="467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08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3" y="0"/>
            <a:ext cx="9119837" cy="18774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4000" b="1" dirty="0" smtClean="0">
                <a:solidFill>
                  <a:srgbClr val="0070C0"/>
                </a:solidFill>
              </a:rPr>
              <a:t>Telemark: Verdensledende på gjødsel</a:t>
            </a:r>
          </a:p>
          <a:p>
            <a:pPr>
              <a:defRPr/>
            </a:pPr>
            <a:endParaRPr lang="nb-NO" sz="36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" y="1877438"/>
            <a:ext cx="3827756" cy="3783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88840"/>
            <a:ext cx="5148064" cy="36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45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3" y="0"/>
            <a:ext cx="9119837" cy="18774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4000" b="1" dirty="0" smtClean="0">
                <a:solidFill>
                  <a:srgbClr val="0070C0"/>
                </a:solidFill>
              </a:rPr>
              <a:t>Østfold: Verdensledende på </a:t>
            </a:r>
            <a:r>
              <a:rPr lang="nb-NO" sz="4000" b="1" dirty="0" err="1" smtClean="0">
                <a:solidFill>
                  <a:srgbClr val="0070C0"/>
                </a:solidFill>
              </a:rPr>
              <a:t>bioforedling</a:t>
            </a:r>
            <a:endParaRPr lang="nb-NO" sz="4000" b="1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nb-NO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1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dire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7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3" y="0"/>
            <a:ext cx="9119837" cy="1261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4000" b="1" dirty="0" smtClean="0">
                <a:solidFill>
                  <a:srgbClr val="0070C0"/>
                </a:solidFill>
              </a:rPr>
              <a:t>Hedmark: Verdensledende på sæd</a:t>
            </a:r>
          </a:p>
          <a:p>
            <a:pPr>
              <a:defRPr/>
            </a:pPr>
            <a:endParaRPr lang="nb-NO" sz="36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6"/>
            <a:ext cx="3312368" cy="2156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2060848"/>
            <a:ext cx="518457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90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 alt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altLang="nb-NO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24" name="Picture 4" descr="Hjemme 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-55562"/>
            <a:ext cx="1065688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-468560" y="892315"/>
            <a:ext cx="10009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nb-NO" altLang="nb-NO" sz="4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    Høyteknologisk  melkeproduksjon</a:t>
            </a:r>
            <a:endParaRPr lang="nb-NO" altLang="nb-NO" sz="40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5638800"/>
            <a:ext cx="3529955" cy="1436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725" y="5638801"/>
            <a:ext cx="2609850" cy="1363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84" y="5638800"/>
            <a:ext cx="2286000" cy="1427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638801"/>
            <a:ext cx="2295525" cy="142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3" y="0"/>
            <a:ext cx="9119837" cy="18774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4000" b="1" dirty="0" smtClean="0">
                <a:solidFill>
                  <a:srgbClr val="0070C0"/>
                </a:solidFill>
              </a:rPr>
              <a:t>Oppland: Verdensledende på bildelproduksjon og </a:t>
            </a:r>
            <a:r>
              <a:rPr lang="nb-NO" sz="4000" b="1" dirty="0" err="1" smtClean="0">
                <a:solidFill>
                  <a:srgbClr val="0070C0"/>
                </a:solidFill>
              </a:rPr>
              <a:t>roboter</a:t>
            </a:r>
            <a:endParaRPr lang="nb-NO" sz="4000" b="1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nb-NO" sz="36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" y="1872749"/>
            <a:ext cx="4269182" cy="167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" y="3429000"/>
            <a:ext cx="8995565" cy="2376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1877437"/>
            <a:ext cx="4804791" cy="15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45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" y="0"/>
            <a:ext cx="8928991" cy="5805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8064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chemeClr val="bg1"/>
                </a:solidFill>
              </a:rPr>
              <a:t>Professor Michael Porter, Harvard:</a:t>
            </a:r>
          </a:p>
          <a:p>
            <a:r>
              <a:rPr lang="nb-NO" sz="2400" b="1" dirty="0" smtClean="0">
                <a:solidFill>
                  <a:schemeClr val="bg1"/>
                </a:solidFill>
              </a:rPr>
              <a:t>«</a:t>
            </a:r>
            <a:r>
              <a:rPr lang="nb-NO" sz="2400" b="1" dirty="0" err="1" smtClean="0">
                <a:solidFill>
                  <a:schemeClr val="bg1"/>
                </a:solidFill>
              </a:rPr>
              <a:t>Wouldn’t</a:t>
            </a:r>
            <a:r>
              <a:rPr lang="nb-NO" sz="2400" b="1" dirty="0" smtClean="0">
                <a:solidFill>
                  <a:schemeClr val="bg1"/>
                </a:solidFill>
              </a:rPr>
              <a:t> it be </a:t>
            </a:r>
            <a:r>
              <a:rPr lang="nb-NO" sz="2400" b="1" dirty="0" err="1" smtClean="0">
                <a:solidFill>
                  <a:schemeClr val="bg1"/>
                </a:solidFill>
              </a:rPr>
              <a:t>nice</a:t>
            </a:r>
            <a:r>
              <a:rPr lang="nb-NO" sz="2400" b="1" dirty="0" smtClean="0">
                <a:solidFill>
                  <a:schemeClr val="bg1"/>
                </a:solidFill>
              </a:rPr>
              <a:t> </a:t>
            </a:r>
            <a:r>
              <a:rPr lang="nb-NO" sz="2400" b="1" dirty="0" err="1" smtClean="0">
                <a:solidFill>
                  <a:schemeClr val="bg1"/>
                </a:solidFill>
              </a:rPr>
              <a:t>if</a:t>
            </a:r>
            <a:r>
              <a:rPr lang="nb-NO" sz="2400" b="1" dirty="0" smtClean="0">
                <a:solidFill>
                  <a:schemeClr val="bg1"/>
                </a:solidFill>
              </a:rPr>
              <a:t> </a:t>
            </a:r>
            <a:r>
              <a:rPr lang="nb-NO" sz="2400" b="1" dirty="0" err="1" smtClean="0">
                <a:solidFill>
                  <a:schemeClr val="bg1"/>
                </a:solidFill>
              </a:rPr>
              <a:t>we</a:t>
            </a:r>
            <a:r>
              <a:rPr lang="nb-NO" sz="2400" b="1" dirty="0" smtClean="0">
                <a:solidFill>
                  <a:schemeClr val="bg1"/>
                </a:solidFill>
              </a:rPr>
              <a:t> </a:t>
            </a:r>
            <a:r>
              <a:rPr lang="nb-NO" sz="2400" b="1" dirty="0" err="1" smtClean="0">
                <a:solidFill>
                  <a:schemeClr val="bg1"/>
                </a:solidFill>
              </a:rPr>
              <a:t>could</a:t>
            </a:r>
            <a:r>
              <a:rPr lang="nb-NO" sz="2400" b="1" dirty="0" smtClean="0">
                <a:solidFill>
                  <a:schemeClr val="bg1"/>
                </a:solidFill>
              </a:rPr>
              <a:t> be </a:t>
            </a:r>
            <a:r>
              <a:rPr lang="nb-NO" sz="2400" b="1" dirty="0" err="1" smtClean="0">
                <a:solidFill>
                  <a:schemeClr val="bg1"/>
                </a:solidFill>
              </a:rPr>
              <a:t>leading</a:t>
            </a:r>
            <a:r>
              <a:rPr lang="nb-NO" sz="2400" b="1" dirty="0" smtClean="0">
                <a:solidFill>
                  <a:schemeClr val="bg1"/>
                </a:solidFill>
              </a:rPr>
              <a:t> in </a:t>
            </a:r>
            <a:r>
              <a:rPr lang="nb-NO" sz="2400" b="1" dirty="0" err="1" smtClean="0">
                <a:solidFill>
                  <a:schemeClr val="bg1"/>
                </a:solidFill>
              </a:rPr>
              <a:t>biotech</a:t>
            </a:r>
            <a:r>
              <a:rPr lang="nb-NO" sz="2400" b="1" dirty="0" smtClean="0">
                <a:solidFill>
                  <a:schemeClr val="bg1"/>
                </a:solidFill>
              </a:rPr>
              <a:t>»</a:t>
            </a:r>
            <a:endParaRPr lang="nb-NO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06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" y="0"/>
            <a:ext cx="9037176" cy="57250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440" y="116632"/>
            <a:ext cx="409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FF0000"/>
                </a:solidFill>
              </a:rPr>
              <a:t>«</a:t>
            </a:r>
            <a:r>
              <a:rPr lang="nb-NO" sz="2800" b="1" dirty="0" err="1" smtClean="0">
                <a:solidFill>
                  <a:srgbClr val="FF0000"/>
                </a:solidFill>
              </a:rPr>
              <a:t>Yes</a:t>
            </a:r>
            <a:r>
              <a:rPr lang="nb-NO" sz="2800" b="1" dirty="0" smtClean="0">
                <a:solidFill>
                  <a:srgbClr val="FF0000"/>
                </a:solidFill>
              </a:rPr>
              <a:t>, it </a:t>
            </a:r>
            <a:r>
              <a:rPr lang="nb-NO" sz="2800" b="1" dirty="0" err="1" smtClean="0">
                <a:solidFill>
                  <a:srgbClr val="FF0000"/>
                </a:solidFill>
              </a:rPr>
              <a:t>would</a:t>
            </a:r>
            <a:r>
              <a:rPr lang="nb-NO" sz="2800" b="1" dirty="0" smtClean="0">
                <a:solidFill>
                  <a:srgbClr val="FF0000"/>
                </a:solidFill>
              </a:rPr>
              <a:t> be </a:t>
            </a:r>
            <a:r>
              <a:rPr lang="nb-NO" sz="2800" b="1" dirty="0" err="1" smtClean="0">
                <a:solidFill>
                  <a:srgbClr val="FF0000"/>
                </a:solidFill>
              </a:rPr>
              <a:t>nice</a:t>
            </a:r>
            <a:r>
              <a:rPr lang="nb-NO" sz="2800" b="1" dirty="0" smtClean="0">
                <a:solidFill>
                  <a:srgbClr val="FF0000"/>
                </a:solidFill>
              </a:rPr>
              <a:t>»</a:t>
            </a:r>
            <a:endParaRPr lang="nb-NO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44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108642"/>
            <a:ext cx="9036496" cy="5877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2453818"/>
            <a:ext cx="1495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smtClean="0">
                <a:solidFill>
                  <a:schemeClr val="bg1"/>
                </a:solidFill>
              </a:rPr>
              <a:t>Helse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260648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chemeClr val="bg1"/>
                </a:solidFill>
              </a:rPr>
              <a:t>I</a:t>
            </a:r>
            <a:r>
              <a:rPr lang="nb-NO" sz="4000" dirty="0" smtClean="0">
                <a:solidFill>
                  <a:schemeClr val="bg1"/>
                </a:solidFill>
              </a:rPr>
              <a:t>ndustri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5224" y="4941168"/>
            <a:ext cx="2324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smtClean="0">
                <a:solidFill>
                  <a:schemeClr val="bg1"/>
                </a:solidFill>
              </a:rPr>
              <a:t>Landbruk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2485104"/>
            <a:ext cx="1468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smtClean="0">
                <a:solidFill>
                  <a:schemeClr val="bg1"/>
                </a:solidFill>
              </a:rPr>
              <a:t>Marin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2477" y="2146041"/>
            <a:ext cx="26372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err="1" smtClean="0">
                <a:solidFill>
                  <a:schemeClr val="bg1"/>
                </a:solidFill>
              </a:rPr>
              <a:t>Biobaserte</a:t>
            </a:r>
            <a:endParaRPr lang="nb-NO" sz="4000" dirty="0" smtClean="0">
              <a:solidFill>
                <a:schemeClr val="bg1"/>
              </a:solidFill>
            </a:endParaRPr>
          </a:p>
          <a:p>
            <a:r>
              <a:rPr lang="nb-NO" sz="4000" dirty="0" smtClean="0">
                <a:solidFill>
                  <a:schemeClr val="bg1"/>
                </a:solidFill>
              </a:rPr>
              <a:t>næringer</a:t>
            </a:r>
            <a:endParaRPr lang="nb-NO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67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3605"/>
            <a:ext cx="9180512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4000" b="1" dirty="0" smtClean="0">
                <a:solidFill>
                  <a:schemeClr val="accent1">
                    <a:lumMod val="75000"/>
                  </a:schemeClr>
                </a:solidFill>
              </a:rPr>
              <a:t>Det arbeides hardt for å få frem flere helse/</a:t>
            </a:r>
            <a:r>
              <a:rPr lang="nb-NO" sz="4000" b="1" dirty="0" err="1" smtClean="0">
                <a:solidFill>
                  <a:schemeClr val="accent1">
                    <a:lumMod val="75000"/>
                  </a:schemeClr>
                </a:solidFill>
              </a:rPr>
              <a:t>biotek</a:t>
            </a:r>
            <a:r>
              <a:rPr lang="nb-NO" sz="4000" b="1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nb-NO" sz="4000" b="1" dirty="0" err="1" smtClean="0">
                <a:solidFill>
                  <a:schemeClr val="accent1">
                    <a:lumMod val="75000"/>
                  </a:schemeClr>
                </a:solidFill>
              </a:rPr>
              <a:t>medtek</a:t>
            </a:r>
            <a:r>
              <a:rPr lang="nb-NO" sz="4000" b="1" dirty="0" smtClean="0">
                <a:solidFill>
                  <a:schemeClr val="accent1">
                    <a:lumMod val="75000"/>
                  </a:schemeClr>
                </a:solidFill>
              </a:rPr>
              <a:t> selskaper i Oslo</a:t>
            </a:r>
            <a:endParaRPr lang="nb-NO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664"/>
            <a:ext cx="4786948" cy="1846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1008"/>
            <a:ext cx="4320480" cy="2304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48" y="1447044"/>
            <a:ext cx="4357052" cy="20539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01008"/>
            <a:ext cx="475252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6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078"/>
            <a:ext cx="2304256" cy="2436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20893"/>
            <a:ext cx="4407092" cy="3960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" y="116632"/>
            <a:ext cx="2135187" cy="2016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3" y="3320582"/>
            <a:ext cx="9144000" cy="3573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0" y="2302856"/>
            <a:ext cx="2438400" cy="10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04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" y="980728"/>
            <a:ext cx="4464496" cy="2304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96" y="692696"/>
            <a:ext cx="4608512" cy="2592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88" y="0"/>
            <a:ext cx="904096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8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nb-NO" sz="3200" b="1" dirty="0" smtClean="0">
                <a:solidFill>
                  <a:schemeClr val="accent1">
                    <a:lumMod val="75000"/>
                  </a:schemeClr>
                </a:solidFill>
              </a:rPr>
              <a:t>Noen </a:t>
            </a:r>
            <a:r>
              <a:rPr lang="nb-NO" sz="3200" b="1" dirty="0" err="1" smtClean="0">
                <a:solidFill>
                  <a:schemeClr val="accent1">
                    <a:lumMod val="75000"/>
                  </a:schemeClr>
                </a:solidFill>
              </a:rPr>
              <a:t>life</a:t>
            </a:r>
            <a:r>
              <a:rPr lang="nb-NO" sz="3200" b="1" dirty="0" smtClean="0">
                <a:solidFill>
                  <a:schemeClr val="accent1">
                    <a:lumMod val="75000"/>
                  </a:schemeClr>
                </a:solidFill>
              </a:rPr>
              <a:t> science bedrifter har lykkes stort</a:t>
            </a:r>
            <a:endParaRPr lang="nb-NO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" y="3356992"/>
            <a:ext cx="4369816" cy="244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96" y="3284984"/>
            <a:ext cx="4608512" cy="2520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0542" y="5343063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chemeClr val="bg1"/>
                </a:solidFill>
              </a:rPr>
              <a:t>Roy Larsen</a:t>
            </a:r>
            <a:endParaRPr lang="nb-N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34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7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20688"/>
            <a:ext cx="9144000" cy="1371599"/>
          </a:xfrm>
          <a:solidFill>
            <a:srgbClr val="99CCFF">
              <a:alpha val="75000"/>
            </a:srgbClr>
          </a:solidFill>
        </p:spPr>
        <p:txBody>
          <a:bodyPr/>
          <a:lstStyle/>
          <a:p>
            <a:pPr algn="ctr"/>
            <a:r>
              <a:rPr lang="nb-NO" b="1" dirty="0" smtClean="0"/>
              <a:t>Konkurranseevne som attraktivitet</a:t>
            </a:r>
            <a:endParaRPr lang="nb-NO" b="1" dirty="0"/>
          </a:p>
        </p:txBody>
      </p:sp>
      <p:sp>
        <p:nvSpPr>
          <p:cNvPr id="3" name="Rectangle 2"/>
          <p:cNvSpPr/>
          <p:nvPr/>
        </p:nvSpPr>
        <p:spPr>
          <a:xfrm>
            <a:off x="251520" y="263691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nb-NO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egioner og byer konkurrerer om å være mest mulig attraktiv lokalisering for kunnskapsbasert næringsliv</a:t>
            </a:r>
            <a:endParaRPr lang="nb-NO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3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" y="2099388"/>
            <a:ext cx="9054498" cy="3705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857250"/>
            <a:ext cx="8316924" cy="12421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7127" y="2240868"/>
            <a:ext cx="59843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000" b="1" dirty="0" err="1">
                <a:solidFill>
                  <a:schemeClr val="bg1"/>
                </a:solidFill>
              </a:rPr>
              <a:t>Innovation</a:t>
            </a:r>
            <a:r>
              <a:rPr lang="nb-NO" sz="3000" b="1" dirty="0">
                <a:solidFill>
                  <a:schemeClr val="bg1"/>
                </a:solidFill>
              </a:rPr>
              <a:t> </a:t>
            </a:r>
            <a:r>
              <a:rPr lang="nb-NO" sz="3000" b="1" dirty="0" err="1">
                <a:solidFill>
                  <a:schemeClr val="bg1"/>
                </a:solidFill>
              </a:rPr>
              <a:t>with</a:t>
            </a:r>
            <a:r>
              <a:rPr lang="nb-NO" sz="3000" b="1" dirty="0">
                <a:solidFill>
                  <a:schemeClr val="bg1"/>
                </a:solidFill>
              </a:rPr>
              <a:t> a Global </a:t>
            </a:r>
            <a:r>
              <a:rPr lang="nb-NO" sz="3000" b="1" dirty="0" err="1">
                <a:solidFill>
                  <a:schemeClr val="bg1"/>
                </a:solidFill>
              </a:rPr>
              <a:t>Impact</a:t>
            </a:r>
            <a:endParaRPr lang="nb-NO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plogo be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9" y="1"/>
            <a:ext cx="9019656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251520" y="3019190"/>
            <a:ext cx="87849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/>
              <a:t>MIT REAP Program 2015-2017</a:t>
            </a:r>
          </a:p>
          <a:p>
            <a:r>
              <a:rPr lang="nb-NO" sz="3600" b="1" dirty="0" smtClean="0">
                <a:solidFill>
                  <a:srgbClr val="FF0000"/>
                </a:solidFill>
              </a:rPr>
              <a:t>MIT REAP South West Norway </a:t>
            </a:r>
            <a:endParaRPr lang="nb-NO" sz="3600" b="1" dirty="0">
              <a:solidFill>
                <a:srgbClr val="FF0000"/>
              </a:solidFill>
            </a:endParaRPr>
          </a:p>
          <a:p>
            <a:endParaRPr lang="nb-NO" sz="2800" b="1" dirty="0" smtClean="0"/>
          </a:p>
          <a:p>
            <a:r>
              <a:rPr lang="nb-NO" sz="3200" b="1" dirty="0" smtClean="0"/>
              <a:t>Et initiativ fra Sørlandets </a:t>
            </a:r>
            <a:r>
              <a:rPr lang="nb-NO" sz="3200" b="1" dirty="0" err="1" smtClean="0"/>
              <a:t>Kompetansefond</a:t>
            </a:r>
            <a:endParaRPr lang="nb-NO" sz="3200" b="1" dirty="0" smtClean="0"/>
          </a:p>
          <a:p>
            <a:endParaRPr lang="nb-NO" sz="2800" dirty="0" smtClean="0"/>
          </a:p>
          <a:p>
            <a:endParaRPr lang="nb-NO" sz="2800" dirty="0" smtClean="0"/>
          </a:p>
        </p:txBody>
      </p:sp>
    </p:spTree>
    <p:extLst>
      <p:ext uri="{BB962C8B-B14F-4D97-AF65-F5344CB8AC3E}">
        <p14:creationId xmlns:p14="http://schemas.microsoft.com/office/powerpoint/2010/main" val="7984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108504" cy="571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09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2202" y="201445"/>
            <a:ext cx="7927326" cy="1113588"/>
          </a:xfrm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/>
              <a:t>      </a:t>
            </a:r>
            <a:br>
              <a:rPr lang="en-US" b="1" dirty="0" smtClean="0"/>
            </a:br>
            <a:r>
              <a:rPr lang="en-US" b="1" dirty="0"/>
              <a:t> </a:t>
            </a:r>
            <a:r>
              <a:rPr lang="en-US" b="1" dirty="0" smtClean="0"/>
              <a:t>        </a:t>
            </a:r>
            <a:r>
              <a:rPr lang="en-US" sz="5025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Norwegian Blues </a:t>
            </a:r>
            <a:r>
              <a:rPr lang="en-US" sz="4500" dirty="0"/>
              <a:t/>
            </a:r>
            <a:br>
              <a:rPr lang="en-US" sz="4500" dirty="0"/>
            </a:br>
            <a:endParaRPr lang="nb-NO" sz="4500" dirty="0"/>
          </a:p>
        </p:txBody>
      </p:sp>
      <p:pic>
        <p:nvPicPr>
          <p:cNvPr id="4" name="Picture 14" descr="http://cdn.static-economist.com/sites/default/files/imagecache/full-width/images/print-edition/20151010_WBD000_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6674" y="1315033"/>
            <a:ext cx="7927326" cy="448769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24745" b="25080"/>
          <a:stretch/>
        </p:blipFill>
        <p:spPr bwMode="auto">
          <a:xfrm>
            <a:off x="1209754" y="201445"/>
            <a:ext cx="1994094" cy="111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1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52520" cy="71913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nb-NO" altLang="nb-NO" sz="4000" b="1" dirty="0" smtClean="0">
                <a:solidFill>
                  <a:srgbClr val="C00000"/>
                </a:solidFill>
              </a:rPr>
              <a:t>Tre industrielle omstillingskrefter</a:t>
            </a:r>
          </a:p>
        </p:txBody>
      </p:sp>
      <p:sp>
        <p:nvSpPr>
          <p:cNvPr id="97284" name="AutoShape 4"/>
          <p:cNvSpPr>
            <a:spLocks noChangeArrowheads="1"/>
          </p:cNvSpPr>
          <p:nvPr/>
        </p:nvSpPr>
        <p:spPr bwMode="auto">
          <a:xfrm>
            <a:off x="1989312" y="786319"/>
            <a:ext cx="5257800" cy="3657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nb-NO" altLang="nb-NO"/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782008" y="4511101"/>
            <a:ext cx="367240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b-NO" altLang="nb-NO" sz="3200" b="1" dirty="0" smtClean="0">
                <a:solidFill>
                  <a:srgbClr val="C00000"/>
                </a:solidFill>
              </a:rPr>
              <a:t>Klyngekapasitet</a:t>
            </a:r>
          </a:p>
          <a:p>
            <a:pPr algn="ctr">
              <a:spcBef>
                <a:spcPct val="50000"/>
              </a:spcBef>
            </a:pPr>
            <a:r>
              <a:rPr lang="nb-NO" altLang="nb-NO" sz="3200" b="1" dirty="0" smtClean="0">
                <a:solidFill>
                  <a:srgbClr val="C00000"/>
                </a:solidFill>
              </a:rPr>
              <a:t>MEGET HØY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0" y="1373151"/>
            <a:ext cx="331013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b-NO" altLang="nb-NO" sz="3200" b="1" dirty="0" smtClean="0">
                <a:solidFill>
                  <a:srgbClr val="C00000"/>
                </a:solidFill>
              </a:rPr>
              <a:t>Innovasjons-</a:t>
            </a:r>
          </a:p>
          <a:p>
            <a:pPr algn="ctr">
              <a:spcBef>
                <a:spcPct val="50000"/>
              </a:spcBef>
            </a:pPr>
            <a:r>
              <a:rPr lang="nb-NO" altLang="nb-NO" sz="3200" b="1" dirty="0">
                <a:solidFill>
                  <a:srgbClr val="C00000"/>
                </a:solidFill>
              </a:rPr>
              <a:t>k</a:t>
            </a:r>
            <a:r>
              <a:rPr lang="nb-NO" altLang="nb-NO" sz="3200" b="1" dirty="0" smtClean="0">
                <a:solidFill>
                  <a:srgbClr val="C00000"/>
                </a:solidFill>
              </a:rPr>
              <a:t>apasitet </a:t>
            </a:r>
          </a:p>
          <a:p>
            <a:pPr algn="ctr">
              <a:spcBef>
                <a:spcPct val="50000"/>
              </a:spcBef>
            </a:pPr>
            <a:r>
              <a:rPr lang="nb-NO" altLang="nb-NO" sz="3200" b="1" dirty="0" smtClean="0">
                <a:solidFill>
                  <a:srgbClr val="C00000"/>
                </a:solidFill>
              </a:rPr>
              <a:t>HØY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5364088" y="1373150"/>
            <a:ext cx="369282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b-NO" altLang="nb-NO" sz="3200" b="1" dirty="0" smtClean="0">
                <a:solidFill>
                  <a:srgbClr val="C00000"/>
                </a:solidFill>
              </a:rPr>
              <a:t>Entreprenørskaps-</a:t>
            </a:r>
          </a:p>
          <a:p>
            <a:pPr algn="ctr">
              <a:spcBef>
                <a:spcPct val="50000"/>
              </a:spcBef>
            </a:pPr>
            <a:r>
              <a:rPr lang="nb-NO" altLang="nb-NO" sz="3200" b="1" dirty="0">
                <a:solidFill>
                  <a:srgbClr val="C00000"/>
                </a:solidFill>
              </a:rPr>
              <a:t>k</a:t>
            </a:r>
            <a:r>
              <a:rPr lang="nb-NO" altLang="nb-NO" sz="3200" b="1" dirty="0" smtClean="0">
                <a:solidFill>
                  <a:srgbClr val="C00000"/>
                </a:solidFill>
              </a:rPr>
              <a:t>apasitet</a:t>
            </a:r>
          </a:p>
          <a:p>
            <a:pPr algn="ctr">
              <a:spcBef>
                <a:spcPct val="50000"/>
              </a:spcBef>
            </a:pPr>
            <a:r>
              <a:rPr lang="nb-NO" altLang="nb-NO" sz="3200" b="1" dirty="0" smtClean="0">
                <a:solidFill>
                  <a:srgbClr val="C00000"/>
                </a:solidFill>
              </a:rPr>
              <a:t>LAV</a:t>
            </a:r>
          </a:p>
        </p:txBody>
      </p:sp>
      <p:pic>
        <p:nvPicPr>
          <p:cNvPr id="7" name="Picture 2" descr="Reaplogo bet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84" y="2706816"/>
            <a:ext cx="2649216" cy="1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55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 animBg="1"/>
      <p:bldP spid="97285" grpId="0" autoUpdateAnimBg="0"/>
      <p:bldP spid="97286" grpId="0" autoUpdateAnimBg="0"/>
      <p:bldP spid="97287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1143001" y="2888456"/>
            <a:ext cx="653255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nb-NO" altLang="nb-NO" sz="4500" i="1">
                <a:solidFill>
                  <a:prstClr val="black"/>
                </a:solidFill>
              </a:rPr>
              <a:t>P</a:t>
            </a:r>
            <a:r>
              <a:rPr lang="nb-NO" altLang="nb-NO" sz="4500" b="1" i="1">
                <a:solidFill>
                  <a:prstClr val="white"/>
                </a:solidFill>
              </a:rPr>
              <a:t>ENTREPRENEURSHIP</a:t>
            </a:r>
            <a:endParaRPr lang="nb-NO" altLang="nb-NO" sz="4500" b="1" i="1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1602" y="4293097"/>
            <a:ext cx="6463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nb-NO" sz="2400" b="1" dirty="0">
                <a:solidFill>
                  <a:prstClr val="white">
                    <a:lumMod val="95000"/>
                  </a:prstClr>
                </a:solidFill>
                <a:latin typeface="Century Gothic" panose="020B0502020202020204"/>
              </a:rPr>
              <a:t>«</a:t>
            </a:r>
            <a:r>
              <a:rPr lang="nb-NO" sz="2400" b="1" dirty="0" err="1">
                <a:solidFill>
                  <a:prstClr val="white">
                    <a:lumMod val="95000"/>
                  </a:prstClr>
                </a:solidFill>
                <a:latin typeface="Century Gothic" panose="020B0502020202020204"/>
              </a:rPr>
              <a:t>You</a:t>
            </a:r>
            <a:r>
              <a:rPr lang="nb-NO" sz="2400" b="1" dirty="0">
                <a:solidFill>
                  <a:prstClr val="white">
                    <a:lumMod val="95000"/>
                  </a:prstClr>
                </a:solidFill>
                <a:latin typeface="Century Gothic" panose="020B0502020202020204"/>
              </a:rPr>
              <a:t> must be risk </a:t>
            </a:r>
            <a:r>
              <a:rPr lang="nb-NO" sz="2400" b="1" dirty="0" err="1">
                <a:solidFill>
                  <a:prstClr val="white">
                    <a:lumMod val="95000"/>
                  </a:prstClr>
                </a:solidFill>
                <a:latin typeface="Century Gothic" panose="020B0502020202020204"/>
              </a:rPr>
              <a:t>willing</a:t>
            </a:r>
            <a:r>
              <a:rPr lang="nb-NO" sz="2400" b="1" dirty="0">
                <a:solidFill>
                  <a:prstClr val="white">
                    <a:lumMod val="95000"/>
                  </a:prstClr>
                </a:solidFill>
                <a:latin typeface="Century Gothic" panose="020B0502020202020204"/>
              </a:rPr>
              <a:t> and a </a:t>
            </a:r>
            <a:r>
              <a:rPr lang="nb-NO" sz="2400" b="1" dirty="0" err="1">
                <a:solidFill>
                  <a:prstClr val="white">
                    <a:lumMod val="95000"/>
                  </a:prstClr>
                </a:solidFill>
                <a:latin typeface="Century Gothic" panose="020B0502020202020204"/>
              </a:rPr>
              <a:t>little</a:t>
            </a:r>
            <a:r>
              <a:rPr lang="nb-NO" sz="2400" b="1" dirty="0">
                <a:solidFill>
                  <a:prstClr val="white">
                    <a:lumMod val="95000"/>
                  </a:prstClr>
                </a:solidFill>
                <a:latin typeface="Century Gothic" panose="020B0502020202020204"/>
              </a:rPr>
              <a:t> crazy»</a:t>
            </a:r>
          </a:p>
        </p:txBody>
      </p:sp>
    </p:spTree>
    <p:extLst>
      <p:ext uri="{BB962C8B-B14F-4D97-AF65-F5344CB8AC3E}">
        <p14:creationId xmlns:p14="http://schemas.microsoft.com/office/powerpoint/2010/main" val="200288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18" y="0"/>
            <a:ext cx="5082324" cy="7101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918210"/>
            <a:ext cx="3893820" cy="2644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310"/>
            <a:ext cx="4004418" cy="3334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0172" y="3883759"/>
            <a:ext cx="3322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Bjørn Apeland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30090"/>
            <a:ext cx="3096344" cy="2427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7160" y="6165304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solidFill>
                  <a:schemeClr val="bg1"/>
                </a:solidFill>
              </a:rPr>
              <a:t>Martha Kold Bakkevig</a:t>
            </a:r>
            <a:endParaRPr lang="nb-NO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08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plogo be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9" y="1"/>
            <a:ext cx="9019656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251520" y="3019190"/>
            <a:ext cx="87849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3600" b="1" dirty="0" smtClean="0"/>
          </a:p>
          <a:p>
            <a:r>
              <a:rPr lang="nb-NO" sz="4800" b="1" dirty="0" smtClean="0">
                <a:solidFill>
                  <a:srgbClr val="FF0000"/>
                </a:solidFill>
              </a:rPr>
              <a:t> Fra Start-</a:t>
            </a:r>
            <a:r>
              <a:rPr lang="nb-NO" sz="4800" b="1" dirty="0" err="1" smtClean="0">
                <a:solidFill>
                  <a:srgbClr val="FF0000"/>
                </a:solidFill>
              </a:rPr>
              <a:t>ups</a:t>
            </a:r>
            <a:r>
              <a:rPr lang="nb-NO" sz="4800" b="1" dirty="0" smtClean="0">
                <a:solidFill>
                  <a:srgbClr val="FF0000"/>
                </a:solidFill>
              </a:rPr>
              <a:t> til </a:t>
            </a:r>
            <a:r>
              <a:rPr lang="nb-NO" sz="4800" b="1" dirty="0" err="1" smtClean="0">
                <a:solidFill>
                  <a:srgbClr val="FF0000"/>
                </a:solidFill>
              </a:rPr>
              <a:t>Scale-ups</a:t>
            </a:r>
            <a:r>
              <a:rPr lang="nb-NO" sz="4800" b="1" dirty="0" smtClean="0">
                <a:solidFill>
                  <a:srgbClr val="FF0000"/>
                </a:solidFill>
              </a:rPr>
              <a:t> </a:t>
            </a:r>
            <a:endParaRPr lang="nb-NO" sz="4800" b="1" dirty="0">
              <a:solidFill>
                <a:srgbClr val="FF0000"/>
              </a:solidFill>
            </a:endParaRPr>
          </a:p>
          <a:p>
            <a:endParaRPr lang="nb-NO" sz="2800" b="1" dirty="0" smtClean="0"/>
          </a:p>
          <a:p>
            <a:endParaRPr lang="nb-NO" sz="3200" b="1" dirty="0" smtClean="0"/>
          </a:p>
          <a:p>
            <a:endParaRPr lang="nb-NO" sz="2800" dirty="0" smtClean="0"/>
          </a:p>
          <a:p>
            <a:endParaRPr lang="nb-NO" sz="2800" dirty="0" smtClean="0"/>
          </a:p>
        </p:txBody>
      </p:sp>
    </p:spTree>
    <p:extLst>
      <p:ext uri="{BB962C8B-B14F-4D97-AF65-F5344CB8AC3E}">
        <p14:creationId xmlns:p14="http://schemas.microsoft.com/office/powerpoint/2010/main" val="324284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7632848" cy="3204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3732292"/>
            <a:ext cx="10744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Versus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59832" y="4509120"/>
            <a:ext cx="5843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nb-NO" sz="6000" dirty="0" err="1">
                <a:solidFill>
                  <a:schemeClr val="accent6">
                    <a:lumMod val="75000"/>
                  </a:schemeClr>
                </a:solidFill>
              </a:rPr>
              <a:t>Torger’s</a:t>
            </a:r>
            <a:r>
              <a:rPr lang="nb-NO" sz="6000" dirty="0">
                <a:solidFill>
                  <a:schemeClr val="accent6">
                    <a:lumMod val="75000"/>
                  </a:schemeClr>
                </a:solidFill>
              </a:rPr>
              <a:t> Pizza»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9059" y="312889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NOK 10.5 </a:t>
            </a:r>
            <a:r>
              <a:rPr lang="nb-NO" b="1" dirty="0" err="1"/>
              <a:t>bill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94347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0"/>
            <a:ext cx="890502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797" y="1325333"/>
            <a:ext cx="27959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nb-NO" sz="2100" dirty="0" err="1">
                <a:solidFill>
                  <a:srgbClr val="FF5050"/>
                </a:solidFill>
                <a:latin typeface="Century Gothic" panose="020B0502020202020204"/>
              </a:rPr>
              <a:t>Number</a:t>
            </a:r>
            <a:r>
              <a:rPr lang="nb-NO" sz="2100" dirty="0">
                <a:solidFill>
                  <a:srgbClr val="FF5050"/>
                </a:solidFill>
                <a:latin typeface="Century Gothic" panose="020B0502020202020204"/>
              </a:rPr>
              <a:t> </a:t>
            </a:r>
            <a:r>
              <a:rPr lang="nb-NO" sz="2100" dirty="0" err="1">
                <a:solidFill>
                  <a:srgbClr val="FF5050"/>
                </a:solidFill>
                <a:latin typeface="Century Gothic" panose="020B0502020202020204"/>
              </a:rPr>
              <a:t>of</a:t>
            </a:r>
            <a:r>
              <a:rPr lang="nb-NO" sz="2100" dirty="0">
                <a:solidFill>
                  <a:srgbClr val="FF5050"/>
                </a:solidFill>
                <a:latin typeface="Century Gothic" panose="020B0502020202020204"/>
              </a:rPr>
              <a:t> Start-</a:t>
            </a:r>
            <a:r>
              <a:rPr lang="nb-NO" sz="2100" dirty="0" err="1">
                <a:solidFill>
                  <a:srgbClr val="FF5050"/>
                </a:solidFill>
                <a:latin typeface="Century Gothic" panose="020B0502020202020204"/>
              </a:rPr>
              <a:t>ups</a:t>
            </a:r>
            <a:r>
              <a:rPr lang="nb-NO" sz="2100" dirty="0">
                <a:solidFill>
                  <a:srgbClr val="FF5050"/>
                </a:solidFill>
                <a:latin typeface="Century Gothic" panose="020B0502020202020204"/>
              </a:rPr>
              <a:t> (</a:t>
            </a:r>
            <a:r>
              <a:rPr lang="nb-NO" sz="2100" dirty="0" err="1">
                <a:solidFill>
                  <a:srgbClr val="FF5050"/>
                </a:solidFill>
                <a:latin typeface="Century Gothic" panose="020B0502020202020204"/>
              </a:rPr>
              <a:t>born</a:t>
            </a:r>
            <a:r>
              <a:rPr lang="nb-NO" sz="2100" dirty="0">
                <a:solidFill>
                  <a:srgbClr val="FF5050"/>
                </a:solidFill>
                <a:latin typeface="Century Gothic" panose="020B0502020202020204"/>
              </a:rPr>
              <a:t> </a:t>
            </a:r>
            <a:r>
              <a:rPr lang="nb-NO" sz="2100" dirty="0" err="1">
                <a:solidFill>
                  <a:srgbClr val="FF5050"/>
                </a:solidFill>
                <a:latin typeface="Century Gothic" panose="020B0502020202020204"/>
              </a:rPr>
              <a:t>after</a:t>
            </a:r>
            <a:r>
              <a:rPr lang="nb-NO" sz="2100" dirty="0">
                <a:solidFill>
                  <a:srgbClr val="FF5050"/>
                </a:solidFill>
                <a:latin typeface="Century Gothic" panose="020B0502020202020204"/>
              </a:rPr>
              <a:t> 2003)</a:t>
            </a:r>
          </a:p>
        </p:txBody>
      </p:sp>
    </p:spTree>
    <p:extLst>
      <p:ext uri="{BB962C8B-B14F-4D97-AF65-F5344CB8AC3E}">
        <p14:creationId xmlns:p14="http://schemas.microsoft.com/office/powerpoint/2010/main" val="4010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ctrTitle"/>
          </p:nvPr>
        </p:nvSpPr>
        <p:spPr>
          <a:xfrm>
            <a:off x="1370013" y="2133600"/>
            <a:ext cx="7621587" cy="719138"/>
          </a:xfrm>
        </p:spPr>
        <p:txBody>
          <a:bodyPr/>
          <a:lstStyle/>
          <a:p>
            <a:pPr eaLnBrk="1" hangingPunct="1"/>
            <a:endParaRPr lang="nb-NO" altLang="nb-NO" smtClean="0"/>
          </a:p>
        </p:txBody>
      </p:sp>
      <p:sp>
        <p:nvSpPr>
          <p:cNvPr id="32771" name="Content Placeholder 2"/>
          <p:cNvSpPr>
            <a:spLocks noGrp="1"/>
          </p:cNvSpPr>
          <p:nvPr>
            <p:ph type="subTitle" idx="1"/>
          </p:nvPr>
        </p:nvSpPr>
        <p:spPr>
          <a:xfrm>
            <a:off x="1370013" y="3081338"/>
            <a:ext cx="7621587" cy="1079500"/>
          </a:xfrm>
        </p:spPr>
        <p:txBody>
          <a:bodyPr/>
          <a:lstStyle/>
          <a:p>
            <a:pPr eaLnBrk="1" hangingPunct="1"/>
            <a:endParaRPr lang="nb-NO" altLang="nb-NO" smtClean="0"/>
          </a:p>
        </p:txBody>
      </p:sp>
      <p:pic>
        <p:nvPicPr>
          <p:cNvPr id="32772" name="Bilde 1" descr="shangha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464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6632"/>
            <a:ext cx="8905024" cy="6741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8277" y="1322115"/>
            <a:ext cx="246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rgbClr val="FF5050"/>
                </a:solidFill>
              </a:rPr>
              <a:t>Number</a:t>
            </a:r>
            <a:r>
              <a:rPr lang="nb-NO" dirty="0">
                <a:solidFill>
                  <a:srgbClr val="FF5050"/>
                </a:solidFill>
              </a:rPr>
              <a:t> </a:t>
            </a:r>
            <a:r>
              <a:rPr lang="nb-NO" dirty="0" err="1">
                <a:solidFill>
                  <a:srgbClr val="FF5050"/>
                </a:solidFill>
              </a:rPr>
              <a:t>of</a:t>
            </a:r>
            <a:r>
              <a:rPr lang="nb-NO" dirty="0">
                <a:solidFill>
                  <a:srgbClr val="FF5050"/>
                </a:solidFill>
              </a:rPr>
              <a:t> Start-</a:t>
            </a:r>
            <a:r>
              <a:rPr lang="nb-NO" dirty="0" err="1">
                <a:solidFill>
                  <a:srgbClr val="FF5050"/>
                </a:solidFill>
              </a:rPr>
              <a:t>ups</a:t>
            </a:r>
            <a:r>
              <a:rPr lang="nb-NO" dirty="0">
                <a:solidFill>
                  <a:srgbClr val="FF5050"/>
                </a:solidFill>
              </a:rPr>
              <a:t> (</a:t>
            </a:r>
            <a:r>
              <a:rPr lang="nb-NO" dirty="0" err="1">
                <a:solidFill>
                  <a:srgbClr val="FF5050"/>
                </a:solidFill>
              </a:rPr>
              <a:t>born</a:t>
            </a:r>
            <a:r>
              <a:rPr lang="nb-NO" dirty="0">
                <a:solidFill>
                  <a:srgbClr val="FF5050"/>
                </a:solidFill>
              </a:rPr>
              <a:t> </a:t>
            </a:r>
            <a:r>
              <a:rPr lang="nb-NO" dirty="0" err="1">
                <a:solidFill>
                  <a:srgbClr val="FF5050"/>
                </a:solidFill>
              </a:rPr>
              <a:t>after</a:t>
            </a:r>
            <a:r>
              <a:rPr lang="nb-NO" dirty="0">
                <a:solidFill>
                  <a:srgbClr val="FF5050"/>
                </a:solidFill>
              </a:rPr>
              <a:t> 2003) </a:t>
            </a:r>
            <a:r>
              <a:rPr lang="nb-NO" dirty="0" err="1">
                <a:solidFill>
                  <a:srgbClr val="FF5050"/>
                </a:solidFill>
              </a:rPr>
              <a:t>with</a:t>
            </a:r>
            <a:r>
              <a:rPr lang="nb-NO" dirty="0">
                <a:solidFill>
                  <a:srgbClr val="FF5050"/>
                </a:solidFill>
              </a:rPr>
              <a:t> more </a:t>
            </a:r>
            <a:r>
              <a:rPr lang="nb-NO" dirty="0" err="1">
                <a:solidFill>
                  <a:srgbClr val="FF5050"/>
                </a:solidFill>
              </a:rPr>
              <a:t>than</a:t>
            </a:r>
            <a:r>
              <a:rPr lang="nb-NO" dirty="0">
                <a:solidFill>
                  <a:srgbClr val="FF5050"/>
                </a:solidFill>
              </a:rPr>
              <a:t> 10 </a:t>
            </a:r>
            <a:r>
              <a:rPr lang="nb-NO" dirty="0" err="1">
                <a:solidFill>
                  <a:srgbClr val="FF5050"/>
                </a:solidFill>
              </a:rPr>
              <a:t>employees</a:t>
            </a:r>
            <a:endParaRPr lang="nb-NO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1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01252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797" y="1325332"/>
            <a:ext cx="246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rgbClr val="FF5050"/>
                </a:solidFill>
              </a:rPr>
              <a:t>Number</a:t>
            </a:r>
            <a:r>
              <a:rPr lang="nb-NO" dirty="0">
                <a:solidFill>
                  <a:srgbClr val="FF5050"/>
                </a:solidFill>
              </a:rPr>
              <a:t> </a:t>
            </a:r>
            <a:r>
              <a:rPr lang="nb-NO" dirty="0" err="1">
                <a:solidFill>
                  <a:srgbClr val="FF5050"/>
                </a:solidFill>
              </a:rPr>
              <a:t>of</a:t>
            </a:r>
            <a:r>
              <a:rPr lang="nb-NO" dirty="0">
                <a:solidFill>
                  <a:srgbClr val="FF5050"/>
                </a:solidFill>
              </a:rPr>
              <a:t> Growth Start-</a:t>
            </a:r>
            <a:r>
              <a:rPr lang="nb-NO" dirty="0" err="1">
                <a:solidFill>
                  <a:srgbClr val="FF5050"/>
                </a:solidFill>
              </a:rPr>
              <a:t>ups</a:t>
            </a:r>
            <a:r>
              <a:rPr lang="nb-NO" dirty="0">
                <a:solidFill>
                  <a:srgbClr val="FF5050"/>
                </a:solidFill>
              </a:rPr>
              <a:t> (</a:t>
            </a:r>
            <a:r>
              <a:rPr lang="nb-NO" dirty="0" err="1">
                <a:solidFill>
                  <a:srgbClr val="FF5050"/>
                </a:solidFill>
              </a:rPr>
              <a:t>born</a:t>
            </a:r>
            <a:r>
              <a:rPr lang="nb-NO" dirty="0">
                <a:solidFill>
                  <a:srgbClr val="FF5050"/>
                </a:solidFill>
              </a:rPr>
              <a:t> </a:t>
            </a:r>
            <a:r>
              <a:rPr lang="nb-NO" dirty="0" err="1">
                <a:solidFill>
                  <a:srgbClr val="FF5050"/>
                </a:solidFill>
              </a:rPr>
              <a:t>after</a:t>
            </a:r>
            <a:r>
              <a:rPr lang="nb-NO" dirty="0">
                <a:solidFill>
                  <a:srgbClr val="FF5050"/>
                </a:solidFill>
              </a:rPr>
              <a:t> 2003) </a:t>
            </a:r>
            <a:r>
              <a:rPr lang="nb-NO" dirty="0" err="1">
                <a:solidFill>
                  <a:srgbClr val="FF5050"/>
                </a:solidFill>
              </a:rPr>
              <a:t>with</a:t>
            </a:r>
            <a:r>
              <a:rPr lang="nb-NO" dirty="0">
                <a:solidFill>
                  <a:srgbClr val="FF5050"/>
                </a:solidFill>
              </a:rPr>
              <a:t> more </a:t>
            </a:r>
            <a:r>
              <a:rPr lang="nb-NO" dirty="0" err="1">
                <a:solidFill>
                  <a:srgbClr val="FF5050"/>
                </a:solidFill>
              </a:rPr>
              <a:t>than</a:t>
            </a:r>
            <a:r>
              <a:rPr lang="nb-NO" dirty="0">
                <a:solidFill>
                  <a:srgbClr val="FF5050"/>
                </a:solidFill>
              </a:rPr>
              <a:t> 50 </a:t>
            </a:r>
            <a:r>
              <a:rPr lang="nb-NO" dirty="0" err="1">
                <a:solidFill>
                  <a:srgbClr val="FF5050"/>
                </a:solidFill>
              </a:rPr>
              <a:t>employees</a:t>
            </a:r>
            <a:endParaRPr lang="nb-NO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250325" cy="6840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797" y="1325332"/>
            <a:ext cx="246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rgbClr val="FF5050"/>
                </a:solidFill>
              </a:rPr>
              <a:t>Number</a:t>
            </a:r>
            <a:r>
              <a:rPr lang="nb-NO" dirty="0">
                <a:solidFill>
                  <a:srgbClr val="FF5050"/>
                </a:solidFill>
              </a:rPr>
              <a:t> </a:t>
            </a:r>
            <a:r>
              <a:rPr lang="nb-NO" dirty="0" err="1">
                <a:solidFill>
                  <a:srgbClr val="FF5050"/>
                </a:solidFill>
              </a:rPr>
              <a:t>of</a:t>
            </a:r>
            <a:r>
              <a:rPr lang="nb-NO" dirty="0">
                <a:solidFill>
                  <a:srgbClr val="FF5050"/>
                </a:solidFill>
              </a:rPr>
              <a:t> </a:t>
            </a:r>
            <a:r>
              <a:rPr lang="nb-NO" dirty="0" err="1">
                <a:solidFill>
                  <a:srgbClr val="FF5050"/>
                </a:solidFill>
              </a:rPr>
              <a:t>Scale-ups</a:t>
            </a:r>
            <a:r>
              <a:rPr lang="nb-NO" dirty="0">
                <a:solidFill>
                  <a:srgbClr val="FF5050"/>
                </a:solidFill>
              </a:rPr>
              <a:t> (</a:t>
            </a:r>
            <a:r>
              <a:rPr lang="nb-NO" dirty="0" err="1">
                <a:solidFill>
                  <a:srgbClr val="FF5050"/>
                </a:solidFill>
              </a:rPr>
              <a:t>born</a:t>
            </a:r>
            <a:r>
              <a:rPr lang="nb-NO" dirty="0">
                <a:solidFill>
                  <a:srgbClr val="FF5050"/>
                </a:solidFill>
              </a:rPr>
              <a:t> </a:t>
            </a:r>
            <a:r>
              <a:rPr lang="nb-NO" dirty="0" err="1">
                <a:solidFill>
                  <a:srgbClr val="FF5050"/>
                </a:solidFill>
              </a:rPr>
              <a:t>after</a:t>
            </a:r>
            <a:r>
              <a:rPr lang="nb-NO" dirty="0">
                <a:solidFill>
                  <a:srgbClr val="FF5050"/>
                </a:solidFill>
              </a:rPr>
              <a:t> 2003) </a:t>
            </a:r>
            <a:r>
              <a:rPr lang="nb-NO" dirty="0" err="1">
                <a:solidFill>
                  <a:srgbClr val="FF5050"/>
                </a:solidFill>
              </a:rPr>
              <a:t>with</a:t>
            </a:r>
            <a:r>
              <a:rPr lang="nb-NO" dirty="0">
                <a:solidFill>
                  <a:srgbClr val="FF5050"/>
                </a:solidFill>
              </a:rPr>
              <a:t> more </a:t>
            </a:r>
            <a:r>
              <a:rPr lang="nb-NO" dirty="0" err="1">
                <a:solidFill>
                  <a:srgbClr val="FF5050"/>
                </a:solidFill>
              </a:rPr>
              <a:t>than</a:t>
            </a:r>
            <a:r>
              <a:rPr lang="nb-NO" dirty="0">
                <a:solidFill>
                  <a:srgbClr val="FF5050"/>
                </a:solidFill>
              </a:rPr>
              <a:t> 100 </a:t>
            </a:r>
            <a:r>
              <a:rPr lang="nb-NO" dirty="0" err="1">
                <a:solidFill>
                  <a:srgbClr val="FF5050"/>
                </a:solidFill>
              </a:rPr>
              <a:t>employees</a:t>
            </a:r>
            <a:endParaRPr lang="nb-NO" dirty="0">
              <a:solidFill>
                <a:srgbClr val="FF5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5510977"/>
            <a:ext cx="4570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700" dirty="0" err="1">
                <a:solidFill>
                  <a:schemeClr val="bg1"/>
                </a:solidFill>
              </a:rPr>
              <a:t>Scale-ups</a:t>
            </a:r>
            <a:r>
              <a:rPr lang="nb-NO" sz="2700" dirty="0">
                <a:solidFill>
                  <a:schemeClr val="bg1"/>
                </a:solidFill>
              </a:rPr>
              <a:t> </a:t>
            </a:r>
            <a:r>
              <a:rPr lang="nb-NO" sz="2700" dirty="0" smtClean="0">
                <a:solidFill>
                  <a:schemeClr val="bg1"/>
                </a:solidFill>
              </a:rPr>
              <a:t>kommer fra </a:t>
            </a:r>
            <a:endParaRPr lang="nb-NO" sz="2700" dirty="0">
              <a:solidFill>
                <a:schemeClr val="bg1"/>
              </a:solidFill>
            </a:endParaRPr>
          </a:p>
          <a:p>
            <a:r>
              <a:rPr lang="nb-NO" sz="2700" dirty="0" smtClean="0">
                <a:solidFill>
                  <a:schemeClr val="bg1"/>
                </a:solidFill>
              </a:rPr>
              <a:t>Sterke klynger og Store byer</a:t>
            </a:r>
            <a:endParaRPr lang="nb-NO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707483" y="2400301"/>
            <a:ext cx="3793331" cy="19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</a:pPr>
            <a:endParaRPr kumimoji="1" lang="en-GB" altLang="en-US" sz="802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 bwMode="gray">
          <a:xfrm>
            <a:off x="93587" y="0"/>
            <a:ext cx="9021124" cy="122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30375" tIns="30375" rIns="30375" bIns="30375" rtlCol="0" anchor="t" anchorCtr="0">
            <a:noAutofit/>
          </a:bodyPr>
          <a:lstStyle/>
          <a:p>
            <a:pPr>
              <a:spcAft>
                <a:spcPct val="0"/>
              </a:spcAft>
            </a:pPr>
            <a:r>
              <a:rPr lang="nb-NO" sz="4000" dirty="0" smtClean="0">
                <a:solidFill>
                  <a:schemeClr val="dk1"/>
                </a:solidFill>
              </a:rPr>
              <a:t>    </a:t>
            </a:r>
            <a:r>
              <a:rPr lang="nb-NO" sz="4400" b="1" dirty="0" smtClean="0">
                <a:solidFill>
                  <a:schemeClr val="dk1"/>
                </a:solidFill>
              </a:rPr>
              <a:t>En norsk Tandberg enhjørning</a:t>
            </a:r>
            <a:endParaRPr lang="nb-NO" sz="4400" b="1" dirty="0">
              <a:solidFill>
                <a:schemeClr val="dk1"/>
              </a:solidFill>
            </a:endParaRPr>
          </a:p>
          <a:p>
            <a:pPr>
              <a:spcBef>
                <a:spcPct val="40000"/>
              </a:spcBef>
              <a:spcAft>
                <a:spcPct val="0"/>
              </a:spcAft>
            </a:pPr>
            <a:endParaRPr lang="nb-NO" sz="4400" b="1" dirty="0">
              <a:solidFill>
                <a:schemeClr val="dk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79" y="1223500"/>
            <a:ext cx="3793331" cy="4569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184" y="5238487"/>
            <a:ext cx="746630" cy="421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" y="1223500"/>
            <a:ext cx="5227792" cy="45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14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5733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03" y="116632"/>
            <a:ext cx="9281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chemeClr val="bg1"/>
                </a:solidFill>
              </a:rPr>
              <a:t>Nye bedrifter skapes i sterke innovative økosystemer</a:t>
            </a:r>
            <a:endParaRPr lang="nb-NO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8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48538"/>
            <a:ext cx="8208912" cy="3489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424936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800" dirty="0"/>
              <a:t>MIT REAP Southwest Norway </a:t>
            </a:r>
            <a:r>
              <a:rPr lang="nb-NO" sz="2800" dirty="0" smtClean="0"/>
              <a:t>rapporten ble presentert for Næringsministeren under </a:t>
            </a:r>
            <a:r>
              <a:rPr lang="nb-NO" sz="2800" dirty="0" err="1" smtClean="0"/>
              <a:t>Arendalsuken</a:t>
            </a:r>
            <a:r>
              <a:rPr lang="nb-NO" sz="2800" dirty="0" smtClean="0"/>
              <a:t> 2017: «Flest nye jobber skapes i de unge vekstbedriftene»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227301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plogo be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9" y="1"/>
            <a:ext cx="9019656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467544" y="2060848"/>
            <a:ext cx="87849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3600" b="1" dirty="0" smtClean="0"/>
          </a:p>
          <a:p>
            <a:r>
              <a:rPr lang="nb-NO" sz="4400" b="1" dirty="0" smtClean="0">
                <a:solidFill>
                  <a:srgbClr val="FF0000"/>
                </a:solidFill>
              </a:rPr>
              <a:t>Glem Triple </a:t>
            </a:r>
            <a:r>
              <a:rPr lang="nb-NO" sz="4400" b="1" dirty="0" err="1" smtClean="0">
                <a:solidFill>
                  <a:srgbClr val="FF0000"/>
                </a:solidFill>
              </a:rPr>
              <a:t>Helix</a:t>
            </a:r>
            <a:r>
              <a:rPr lang="nb-NO" sz="4400" b="1" dirty="0" smtClean="0">
                <a:solidFill>
                  <a:srgbClr val="FF0000"/>
                </a:solidFill>
              </a:rPr>
              <a:t> Modellen</a:t>
            </a:r>
          </a:p>
          <a:p>
            <a:endParaRPr lang="nb-NO" sz="4400" b="1" dirty="0" smtClean="0">
              <a:solidFill>
                <a:srgbClr val="FF0000"/>
              </a:solidFill>
            </a:endParaRPr>
          </a:p>
          <a:p>
            <a:r>
              <a:rPr lang="nb-NO" sz="4400" b="1" dirty="0" smtClean="0">
                <a:solidFill>
                  <a:srgbClr val="FF0000"/>
                </a:solidFill>
              </a:rPr>
              <a:t>Bygg Innovative Økosystemer</a:t>
            </a:r>
          </a:p>
          <a:p>
            <a:r>
              <a:rPr lang="nb-NO" sz="4400" b="1" dirty="0" smtClean="0">
                <a:solidFill>
                  <a:srgbClr val="FF0000"/>
                </a:solidFill>
              </a:rPr>
              <a:t>         </a:t>
            </a:r>
            <a:r>
              <a:rPr lang="nb-NO" sz="4400" b="1" i="1" dirty="0" smtClean="0">
                <a:solidFill>
                  <a:srgbClr val="92D050"/>
                </a:solidFill>
              </a:rPr>
              <a:t>«</a:t>
            </a:r>
            <a:r>
              <a:rPr lang="nb-NO" sz="4400" b="1" i="1" dirty="0" err="1" smtClean="0">
                <a:solidFill>
                  <a:srgbClr val="92D050"/>
                </a:solidFill>
              </a:rPr>
              <a:t>Kendall</a:t>
            </a:r>
            <a:r>
              <a:rPr lang="nb-NO" sz="4400" b="1" i="1" dirty="0" smtClean="0">
                <a:solidFill>
                  <a:srgbClr val="92D050"/>
                </a:solidFill>
              </a:rPr>
              <a:t> </a:t>
            </a:r>
            <a:r>
              <a:rPr lang="nb-NO" sz="4400" b="1" i="1" dirty="0" err="1" smtClean="0">
                <a:solidFill>
                  <a:srgbClr val="92D050"/>
                </a:solidFill>
              </a:rPr>
              <a:t>Square</a:t>
            </a:r>
            <a:r>
              <a:rPr lang="nb-NO" sz="4400" b="1" i="1" dirty="0" smtClean="0">
                <a:solidFill>
                  <a:srgbClr val="92D050"/>
                </a:solidFill>
              </a:rPr>
              <a:t>» </a:t>
            </a:r>
            <a:endParaRPr lang="nb-NO" sz="4400" b="1" i="1" dirty="0">
              <a:solidFill>
                <a:srgbClr val="92D050"/>
              </a:solidFill>
            </a:endParaRPr>
          </a:p>
          <a:p>
            <a:endParaRPr lang="nb-NO" sz="3200" b="1" dirty="0" smtClean="0"/>
          </a:p>
          <a:p>
            <a:endParaRPr lang="nb-NO" sz="2800" dirty="0" smtClean="0"/>
          </a:p>
          <a:p>
            <a:endParaRPr lang="nb-NO" sz="2800" dirty="0" smtClean="0"/>
          </a:p>
        </p:txBody>
      </p:sp>
    </p:spTree>
    <p:extLst>
      <p:ext uri="{BB962C8B-B14F-4D97-AF65-F5344CB8AC3E}">
        <p14:creationId xmlns:p14="http://schemas.microsoft.com/office/powerpoint/2010/main" val="4508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3140968"/>
            <a:ext cx="8568951" cy="24486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568952" cy="2376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8104" y="476672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 smtClean="0">
                <a:solidFill>
                  <a:schemeClr val="bg1"/>
                </a:solidFill>
              </a:rPr>
              <a:t>Kendall</a:t>
            </a:r>
            <a:r>
              <a:rPr lang="nb-NO" sz="3600" dirty="0" smtClean="0">
                <a:solidFill>
                  <a:schemeClr val="bg1"/>
                </a:solidFill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</a:rPr>
              <a:t>Square</a:t>
            </a:r>
            <a:endParaRPr lang="nb-NO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28184" y="3456002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dirty="0" smtClean="0">
                <a:solidFill>
                  <a:schemeClr val="bg1"/>
                </a:solidFill>
              </a:rPr>
              <a:t>Fornebu</a:t>
            </a:r>
            <a:endParaRPr lang="nb-NO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66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plogo be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9" y="1"/>
            <a:ext cx="9019656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384109" y="2238153"/>
            <a:ext cx="87849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3600" b="1" dirty="0" smtClean="0"/>
          </a:p>
          <a:p>
            <a:r>
              <a:rPr lang="nb-NO" sz="3600" b="1" dirty="0" smtClean="0">
                <a:solidFill>
                  <a:srgbClr val="FF0000"/>
                </a:solidFill>
              </a:rPr>
              <a:t>Vi trenger mer effektive entreprenørskapsakseleratorer</a:t>
            </a:r>
          </a:p>
          <a:p>
            <a:endParaRPr lang="nb-NO" sz="3600" b="1" dirty="0" smtClean="0">
              <a:solidFill>
                <a:srgbClr val="FF0000"/>
              </a:solidFill>
            </a:endParaRPr>
          </a:p>
          <a:p>
            <a:r>
              <a:rPr lang="nb-NO" sz="3600" b="1" dirty="0" smtClean="0">
                <a:solidFill>
                  <a:srgbClr val="FF0000"/>
                </a:solidFill>
              </a:rPr>
              <a:t>Vi trenger en ny politikk for entreprenørskapsskalering </a:t>
            </a:r>
            <a:endParaRPr lang="nb-NO" sz="3600" b="1" dirty="0">
              <a:solidFill>
                <a:srgbClr val="FF0000"/>
              </a:solidFill>
            </a:endParaRPr>
          </a:p>
          <a:p>
            <a:endParaRPr lang="nb-NO" sz="3200" b="1" dirty="0" smtClean="0"/>
          </a:p>
          <a:p>
            <a:endParaRPr lang="nb-NO" sz="2800" dirty="0" smtClean="0"/>
          </a:p>
          <a:p>
            <a:endParaRPr lang="nb-NO" sz="2800" dirty="0" smtClean="0"/>
          </a:p>
        </p:txBody>
      </p:sp>
    </p:spTree>
    <p:extLst>
      <p:ext uri="{BB962C8B-B14F-4D97-AF65-F5344CB8AC3E}">
        <p14:creationId xmlns:p14="http://schemas.microsoft.com/office/powerpoint/2010/main" val="79841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52401" y="1600200"/>
            <a:ext cx="89916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/>
          <a:lstStyle/>
          <a:p>
            <a:pPr marL="342848" marR="0" lvl="0" indent="-342848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itchFamily="2" charset="2"/>
              <a:buChar char="§"/>
              <a:tabLst/>
              <a:defRPr/>
            </a:pPr>
            <a:endParaRPr kumimoji="1" lang="en-GB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63637"/>
          </a:xfrm>
          <a:solidFill>
            <a:srgbClr val="99CCFF">
              <a:alpha val="75000"/>
            </a:srgbClr>
          </a:solidFill>
        </p:spPr>
        <p:txBody>
          <a:bodyPr>
            <a:noAutofit/>
          </a:bodyPr>
          <a:lstStyle/>
          <a:p>
            <a:pPr eaLnBrk="1" hangingPunct="1"/>
            <a:r>
              <a:rPr lang="nb-NO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Hva må Østlandet gjøre for lykkes i den globale konkurransen? </a:t>
            </a:r>
            <a:endParaRPr lang="nb-NO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563637"/>
            <a:ext cx="8726523" cy="40976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nb-NO" sz="4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838" indent="-742838">
              <a:lnSpc>
                <a:spcPct val="120000"/>
              </a:lnSpc>
              <a:buAutoNum type="arabicPeriod"/>
            </a:pPr>
            <a:r>
              <a:rPr lang="nb-NO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Bygge sterkere innovative økosystemer (rundt universitetene)</a:t>
            </a:r>
          </a:p>
          <a:p>
            <a:pPr marL="742838" indent="-742838">
              <a:lnSpc>
                <a:spcPct val="120000"/>
              </a:lnSpc>
              <a:buAutoNum type="arabicPeriod"/>
            </a:pPr>
            <a:r>
              <a:rPr lang="nb-NO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Utvikle sterkere entreprenørskaps-akseleratorer (i næringsklyngene)</a:t>
            </a:r>
          </a:p>
          <a:p>
            <a:pPr marL="742838" indent="-742838">
              <a:lnSpc>
                <a:spcPct val="120000"/>
              </a:lnSpc>
              <a:buAutoNum type="arabicPeriod"/>
            </a:pPr>
            <a:r>
              <a:rPr lang="nb-NO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Tiltrekke mer venturekapital til unge vekstbedrifter</a:t>
            </a:r>
            <a:endParaRPr lang="nb-NO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7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37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52401" y="1600200"/>
            <a:ext cx="89916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/>
          <a:lstStyle/>
          <a:p>
            <a:pPr marL="342848" marR="0" lvl="0" indent="-342848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itchFamily="2" charset="2"/>
              <a:buChar char="§"/>
              <a:tabLst/>
              <a:defRPr/>
            </a:pPr>
            <a:endParaRPr kumimoji="1" lang="en-GB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63637"/>
          </a:xfrm>
          <a:solidFill>
            <a:srgbClr val="99CCFF">
              <a:alpha val="75000"/>
            </a:srgbClr>
          </a:solidFill>
        </p:spPr>
        <p:txBody>
          <a:bodyPr>
            <a:noAutofit/>
          </a:bodyPr>
          <a:lstStyle/>
          <a:p>
            <a:pPr eaLnBrk="1" hangingPunct="1"/>
            <a:r>
              <a:rPr lang="nb-NO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Hvilke næringer bør Østlandet satse på?</a:t>
            </a:r>
            <a:r>
              <a:rPr lang="nb-NO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nb-NO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25996" y="1772816"/>
            <a:ext cx="8726523" cy="3816424"/>
          </a:xfrm>
        </p:spPr>
        <p:txBody>
          <a:bodyPr>
            <a:normAutofit/>
          </a:bodyPr>
          <a:lstStyle/>
          <a:p>
            <a:pPr marL="0" indent="-742838">
              <a:buFont typeface="Arial" charset="0"/>
              <a:buAutoNum type="arabicPeriod"/>
            </a:pPr>
            <a:r>
              <a:rPr lang="nb-NO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Havnæringene</a:t>
            </a:r>
            <a:endParaRPr lang="nb-NO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838" indent="-742838">
              <a:lnSpc>
                <a:spcPct val="120000"/>
              </a:lnSpc>
              <a:buAutoNum type="arabicPeriod"/>
            </a:pPr>
            <a:r>
              <a:rPr lang="nb-NO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Oslonæringene</a:t>
            </a:r>
            <a:endParaRPr lang="nb-NO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838" indent="-742838">
              <a:lnSpc>
                <a:spcPct val="120000"/>
              </a:lnSpc>
              <a:buAutoNum type="arabicPeriod"/>
            </a:pPr>
            <a:r>
              <a:rPr lang="nb-NO" sz="4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Bionæringene</a:t>
            </a:r>
            <a:endParaRPr lang="nb-NO" sz="4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72"/>
            <a:ext cx="4283968" cy="3096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29944"/>
            <a:ext cx="4860032" cy="3098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" y="3068960"/>
            <a:ext cx="4279136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2" y="3068960"/>
            <a:ext cx="485420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69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63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52401" y="1600200"/>
            <a:ext cx="89916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/>
          <a:lstStyle/>
          <a:p>
            <a:pPr marL="342848" indent="-342848">
              <a:lnSpc>
                <a:spcPct val="115000"/>
              </a:lnSpc>
              <a:spcBef>
                <a:spcPct val="20000"/>
              </a:spcBef>
              <a:buClr>
                <a:srgbClr val="003399"/>
              </a:buClr>
              <a:buFont typeface="Wingdings" pitchFamily="2" charset="2"/>
              <a:buChar char="§"/>
            </a:pPr>
            <a:endParaRPr kumimoji="1" lang="en-GB" altLang="en-US" sz="19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57250"/>
            <a:ext cx="9144000" cy="1419622"/>
          </a:xfrm>
          <a:solidFill>
            <a:srgbClr val="99CCFF">
              <a:alpha val="75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nb-NO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typer næringer er drivkrefter i norsk økonomi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2420918"/>
            <a:ext cx="9144000" cy="2538245"/>
          </a:xfrm>
        </p:spPr>
        <p:txBody>
          <a:bodyPr>
            <a:normAutofit lnSpcReduction="10000"/>
          </a:bodyPr>
          <a:lstStyle/>
          <a:p>
            <a:pPr marL="0" indent="-742838">
              <a:buFont typeface="Arial" charset="0"/>
              <a:buAutoNum type="arabicPeriod"/>
            </a:pPr>
            <a:r>
              <a:rPr lang="nb-NO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Havbaserte næringer</a:t>
            </a:r>
            <a:endParaRPr lang="nb-NO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nb-NO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(«Ocean Industries»)</a:t>
            </a:r>
          </a:p>
          <a:p>
            <a:pPr marL="742950" indent="-742950">
              <a:buAutoNum type="arabicPeriod" startAt="2"/>
            </a:pPr>
            <a:r>
              <a:rPr lang="nb-NO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Kunnskapsbasert tjenesteyting («Oslo Industries»)</a:t>
            </a:r>
          </a:p>
          <a:p>
            <a:pPr marL="0" indent="0">
              <a:buNone/>
            </a:pPr>
            <a:endParaRPr lang="nb-NO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1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al_Fremtides_næringsli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9_Mal_Fremtides_næringsli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~7711948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isp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426</Words>
  <Application>Microsoft Office PowerPoint</Application>
  <PresentationFormat>Skjermfremvisning (4:3)</PresentationFormat>
  <Paragraphs>114</Paragraphs>
  <Slides>50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50</vt:i4>
      </vt:variant>
    </vt:vector>
  </HeadingPairs>
  <TitlesOfParts>
    <vt:vector size="62" baseType="lpstr">
      <vt:lpstr>Arial</vt:lpstr>
      <vt:lpstr>Calibri</vt:lpstr>
      <vt:lpstr>Century Gothic</vt:lpstr>
      <vt:lpstr>Times</vt:lpstr>
      <vt:lpstr>Times New Roman</vt:lpstr>
      <vt:lpstr>Verdana</vt:lpstr>
      <vt:lpstr>Wingdings</vt:lpstr>
      <vt:lpstr>Wingdings 3</vt:lpstr>
      <vt:lpstr>1_Mal_Fremtides_næringsliv</vt:lpstr>
      <vt:lpstr>9_Mal_Fremtides_næringsliv</vt:lpstr>
      <vt:lpstr>~7711948</vt:lpstr>
      <vt:lpstr>Wisp</vt:lpstr>
      <vt:lpstr>Hvordan kan Østlandet og Oslo lykkes i en verden med økt konkurranse?</vt:lpstr>
      <vt:lpstr>PowerPoint-presentasjon</vt:lpstr>
      <vt:lpstr>Konkurranseevne som attraktivitet</vt:lpstr>
      <vt:lpstr>PowerPoint-presentasjon</vt:lpstr>
      <vt:lpstr>PowerPoint-presentasjon</vt:lpstr>
      <vt:lpstr>PowerPoint-presentasjon</vt:lpstr>
      <vt:lpstr>PowerPoint-presentasjon</vt:lpstr>
      <vt:lpstr>To typer næringer er drivkrefter i norsk økonomi</vt:lpstr>
      <vt:lpstr>PowerPoint-presentasjon</vt:lpstr>
      <vt:lpstr>De tre havnæringene</vt:lpstr>
      <vt:lpstr>PowerPoint-presentasjon</vt:lpstr>
      <vt:lpstr>De tre Oslonæringene</vt:lpstr>
      <vt:lpstr>De tre nye næringene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                Norwegian Blues  </vt:lpstr>
      <vt:lpstr>Tre industrielle omstillingskrefter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Hva må Østlandet gjøre for lykkes i den globale konkurransen? </vt:lpstr>
      <vt:lpstr>Hvilke næringer bør Østlandet satse på? </vt:lpstr>
    </vt:vector>
  </TitlesOfParts>
  <Company>Norwegian School Of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A0910397</dc:creator>
  <cp:lastModifiedBy>Jon Petter Arntzen</cp:lastModifiedBy>
  <cp:revision>471</cp:revision>
  <cp:lastPrinted>2016-09-03T14:29:06Z</cp:lastPrinted>
  <dcterms:created xsi:type="dcterms:W3CDTF">2011-06-07T17:59:46Z</dcterms:created>
  <dcterms:modified xsi:type="dcterms:W3CDTF">2018-02-28T18:48:41Z</dcterms:modified>
</cp:coreProperties>
</file>