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56" r:id="rId2"/>
    <p:sldId id="261" r:id="rId3"/>
    <p:sldId id="269" r:id="rId4"/>
    <p:sldId id="266" r:id="rId5"/>
    <p:sldId id="267" r:id="rId6"/>
    <p:sldId id="268" r:id="rId7"/>
    <p:sldId id="258" r:id="rId8"/>
    <p:sldId id="260" r:id="rId9"/>
    <p:sldId id="257" r:id="rId10"/>
    <p:sldId id="272" r:id="rId11"/>
    <p:sldId id="262" r:id="rId12"/>
    <p:sldId id="270" r:id="rId13"/>
    <p:sldId id="263" r:id="rId14"/>
    <p:sldId id="273" r:id="rId15"/>
    <p:sldId id="265" r:id="rId16"/>
    <p:sldId id="271" r:id="rId17"/>
    <p:sldId id="264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A44A-30EF-488D-98BF-4C8D543AE328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637C0-2758-4D68-B0B5-84E87598FB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00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Østlandet</a:t>
            </a:r>
            <a:r>
              <a:rPr lang="nb-NO" baseline="0" dirty="0"/>
              <a:t> har store samferdselsbehov og gode tiltak står i kø for å bli gjennomført. Derfor er det viktig at vi holder fast på hovedprioriteringene våre.</a:t>
            </a:r>
          </a:p>
          <a:p>
            <a:endParaRPr lang="nb-NO" baseline="0" dirty="0"/>
          </a:p>
          <a:p>
            <a:r>
              <a:rPr lang="nb-NO" baseline="0" dirty="0"/>
              <a:t>Full InterCity-utbygging er det viktigste samferdselstiltaket for alle fylkene i Østlandssamarbeidet.</a:t>
            </a:r>
          </a:p>
          <a:p>
            <a:endParaRPr lang="nb-NO" baseline="0" dirty="0"/>
          </a:p>
          <a:p>
            <a:r>
              <a:rPr lang="nb-NO" baseline="0" dirty="0"/>
              <a:t>For å si det littannerledes: InterCity til alle er jobb nummer én.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21E12-AC3F-4450-8207-618DE6C2961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17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hyperlink" Target="https://support.office.com/nb-no/article/Konfigurere-et-Skype-for-Business-m%c3%b8te-i-Outlook-b8305620-d16e-4667-989d-4a977aad6556?ui=nb-NO&amp;rs=nb-NO&amp;ad=NO" TargetMode="External"/><Relationship Id="rId7" Type="http://schemas.openxmlformats.org/officeDocument/2006/relationships/hyperlink" Target="https://support.office.com/nb-no/article/Bli-med-i-et-Skype-for-Business-m%c3%b8te-3862be6d-758a-4064-a016-67c0febf3cd5?ui=nb-NO&amp;rs=nb-NO&amp;ad=NO" TargetMode="External"/><Relationship Id="rId12" Type="http://schemas.openxmlformats.org/officeDocument/2006/relationships/hyperlink" Target="https://support.office.com/nb-no/article/Endre-tilgjengelighetsstatus-i-Skype-for-Business-9b64eef5-47b8-46d8-a744-f490e6f88feb?ui=nb-NO&amp;rs=nb-NO&amp;ad=NO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hyperlink" Target="https://support.office.com/nb-no/article/Angi-alternativer-for-lydenhet-i-Skype-for-Business-2533d929-9814-4349-8ae4-fca29246e2ff?ui=nb-NO&amp;rs=nb-NO&amp;ad=NO" TargetMode="External"/><Relationship Id="rId15" Type="http://schemas.openxmlformats.org/officeDocument/2006/relationships/hyperlink" Target="https://support.office.com/nb-no/article/Dele-skjermen-i-Skype-for-Business-2d436dc9-d092-4ef1-83f1-dd9f7a7cd3fc?ui=nb-NO&amp;rs=nb-NO&amp;ad=NO" TargetMode="External"/><Relationship Id="rId10" Type="http://schemas.openxmlformats.org/officeDocument/2006/relationships/hyperlink" Target="https://support.office.com/nb-no/article/Endre-tilgjengelighetsstatus-i-Skype-for-Business-9b64eef5-47b8-46d8-a744-f490e6f88feb?omkt=nb-NO&amp;ui=nb-NO&amp;rs=nb-NO&amp;ad=NO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support.office.com/nb-no/article/Ta-opp-og-spille-av-Skype-for-Business-m%c3%b8ter-6d1dd3c5-ded7-4935-8db0-d6d7173c482f?ui=nb-NO&amp;rs=nb-NO&amp;ad=NO" TargetMode="External"/><Relationship Id="rId1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upport.office.com/nb-no/article/Endre-tilgjengelighetsstatus-i-Skype-for-Business-9b64eef5-47b8-46d8-a744-f490e6f88feb?ui=nb-NO&amp;rs=nb-NO&amp;ad=NO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707341"/>
            <a:ext cx="6819900" cy="2103716"/>
          </a:xfrm>
        </p:spPr>
        <p:txBody>
          <a:bodyPr anchor="b">
            <a:normAutofit/>
          </a:bodyPr>
          <a:lstStyle>
            <a:lvl1pPr algn="l">
              <a:defRPr sz="6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" y="4811070"/>
            <a:ext cx="6819900" cy="78506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5683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6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78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plæ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881374"/>
            <a:ext cx="9144000" cy="5987733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solidFill>
                <a:schemeClr val="bg1"/>
              </a:solidFill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792830" y="1951790"/>
            <a:ext cx="8216416" cy="4737712"/>
            <a:chOff x="792829" y="1951790"/>
            <a:chExt cx="8216416" cy="4737712"/>
          </a:xfrm>
        </p:grpSpPr>
        <p:sp>
          <p:nvSpPr>
            <p:cNvPr id="9" name="Bindepunkt 8"/>
            <p:cNvSpPr/>
            <p:nvPr/>
          </p:nvSpPr>
          <p:spPr>
            <a:xfrm>
              <a:off x="801890" y="3178444"/>
              <a:ext cx="552190" cy="552420"/>
            </a:xfrm>
            <a:prstGeom prst="flowChartConnector">
              <a:avLst/>
            </a:prstGeom>
            <a:solidFill>
              <a:srgbClr val="0874AA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grpSp>
          <p:nvGrpSpPr>
            <p:cNvPr id="10" name="Gruppe 9"/>
            <p:cNvGrpSpPr/>
            <p:nvPr/>
          </p:nvGrpSpPr>
          <p:grpSpPr>
            <a:xfrm>
              <a:off x="792829" y="1951790"/>
              <a:ext cx="8216416" cy="4737712"/>
              <a:chOff x="792829" y="1951790"/>
              <a:chExt cx="8216416" cy="4737712"/>
            </a:xfrm>
          </p:grpSpPr>
          <p:grpSp>
            <p:nvGrpSpPr>
              <p:cNvPr id="11" name="Gruppe 10"/>
              <p:cNvGrpSpPr/>
              <p:nvPr/>
            </p:nvGrpSpPr>
            <p:grpSpPr>
              <a:xfrm>
                <a:off x="803034" y="1951790"/>
                <a:ext cx="4294983" cy="1372267"/>
                <a:chOff x="803034" y="1951790"/>
                <a:chExt cx="4294983" cy="1372267"/>
              </a:xfrm>
            </p:grpSpPr>
            <p:sp>
              <p:nvSpPr>
                <p:cNvPr id="47" name="Oval 33"/>
                <p:cNvSpPr/>
                <p:nvPr/>
              </p:nvSpPr>
              <p:spPr>
                <a:xfrm>
                  <a:off x="918203" y="1985467"/>
                  <a:ext cx="408946" cy="409838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8" name="TextBox 34"/>
                <p:cNvSpPr txBox="1"/>
                <p:nvPr/>
              </p:nvSpPr>
              <p:spPr>
                <a:xfrm>
                  <a:off x="846716" y="2001757"/>
                  <a:ext cx="5569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800" dirty="0">
                      <a:latin typeface="+mj-lt"/>
                    </a:rPr>
                    <a:t>1</a:t>
                  </a:r>
                  <a:endParaRPr lang="nb-NO" sz="1800" dirty="0">
                    <a:latin typeface="+mj-lt"/>
                    <a:cs typeface="Segoe UI Semibold" panose="020B0702040204020203" pitchFamily="34" charset="0"/>
                  </a:endParaRPr>
                </a:p>
              </p:txBody>
            </p:sp>
            <p:sp>
              <p:nvSpPr>
                <p:cNvPr id="49" name="Content Placeholder 17">
                  <a:hlinkClick r:id="rId3"/>
                </p:cNvPr>
                <p:cNvSpPr txBox="1">
                  <a:spLocks/>
                </p:cNvSpPr>
                <p:nvPr/>
              </p:nvSpPr>
              <p:spPr>
                <a:xfrm>
                  <a:off x="1352925" y="2025659"/>
                  <a:ext cx="3745092" cy="129839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Aft>
                      <a:spcPts val="2000"/>
                    </a:spcAft>
                    <a:buNone/>
                  </a:pPr>
                  <a:r>
                    <a:rPr lang="nb-NO" sz="2000" kern="120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Inviter til Skype-møter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/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Du kan planlegge og invitere kollegaer og</a:t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andre til Skype-møter i</a:t>
                  </a:r>
                  <a:r>
                    <a:rPr lang="nb-NO" sz="1400" kern="1200" baseline="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 Outlook-kalenderen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.</a:t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rgbClr val="0874AA"/>
                      </a:solidFill>
                      <a:latin typeface="+mn-lt"/>
                      <a:ea typeface="+mn-ea"/>
                      <a:cs typeface="+mn-cs"/>
                    </a:rPr>
                    <a:t>Lær mer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.</a:t>
                  </a:r>
                </a:p>
              </p:txBody>
            </p:sp>
            <p:sp>
              <p:nvSpPr>
                <p:cNvPr id="50" name="Bindepunkt 49"/>
                <p:cNvSpPr/>
                <p:nvPr/>
              </p:nvSpPr>
              <p:spPr>
                <a:xfrm>
                  <a:off x="803034" y="1951790"/>
                  <a:ext cx="550988" cy="552420"/>
                </a:xfrm>
                <a:prstGeom prst="flowChartConnector">
                  <a:avLst/>
                </a:prstGeom>
                <a:solidFill>
                  <a:srgbClr val="EFF1F5"/>
                </a:solidFill>
                <a:ln>
                  <a:solidFill>
                    <a:srgbClr val="2583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  <p:pic>
              <p:nvPicPr>
                <p:cNvPr id="51" name="Bilde 50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4085" t="24195" r="24595" b="30855"/>
                <a:stretch/>
              </p:blipFill>
              <p:spPr>
                <a:xfrm>
                  <a:off x="913888" y="2064275"/>
                  <a:ext cx="359263" cy="306071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uppe 11"/>
              <p:cNvGrpSpPr/>
              <p:nvPr/>
            </p:nvGrpSpPr>
            <p:grpSpPr>
              <a:xfrm>
                <a:off x="4677744" y="3183883"/>
                <a:ext cx="4331501" cy="1199446"/>
                <a:chOff x="4677744" y="3382309"/>
                <a:chExt cx="4331501" cy="1199446"/>
              </a:xfrm>
            </p:grpSpPr>
            <p:sp>
              <p:nvSpPr>
                <p:cNvPr id="41" name="Oval 39"/>
                <p:cNvSpPr/>
                <p:nvPr/>
              </p:nvSpPr>
              <p:spPr>
                <a:xfrm>
                  <a:off x="4797811" y="3398599"/>
                  <a:ext cx="408946" cy="409838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TextBox 40"/>
                <p:cNvSpPr txBox="1"/>
                <p:nvPr/>
              </p:nvSpPr>
              <p:spPr>
                <a:xfrm>
                  <a:off x="4726324" y="3414889"/>
                  <a:ext cx="5569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800" dirty="0"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43" name="Content Placeholder 17">
                  <a:hlinkClick r:id="rId5"/>
                </p:cNvPr>
                <p:cNvSpPr txBox="1">
                  <a:spLocks/>
                </p:cNvSpPr>
                <p:nvPr/>
              </p:nvSpPr>
              <p:spPr>
                <a:xfrm>
                  <a:off x="5223984" y="3438791"/>
                  <a:ext cx="3785261" cy="114296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Aft>
                      <a:spcPts val="2000"/>
                    </a:spcAft>
                    <a:buNone/>
                  </a:pPr>
                  <a:r>
                    <a:rPr lang="nb-NO" sz="2000" kern="120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Sjekk mikrofon og lyd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/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Husk å sjekke mikrofon og lyd før du</a:t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gjennomfører eller deltar i et Skype-møte.</a:t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rgbClr val="0874AA"/>
                      </a:solidFill>
                      <a:latin typeface="+mn-lt"/>
                      <a:ea typeface="+mn-ea"/>
                      <a:cs typeface="+mn-cs"/>
                    </a:rPr>
                    <a:t>Lær mer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.</a:t>
                  </a:r>
                  <a:endParaRPr lang="nb-NO" sz="14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44" name="Bindepunkt 43"/>
                <p:cNvSpPr/>
                <p:nvPr/>
              </p:nvSpPr>
              <p:spPr>
                <a:xfrm>
                  <a:off x="4677744" y="3382350"/>
                  <a:ext cx="550988" cy="552420"/>
                </a:xfrm>
                <a:prstGeom prst="flowChartConnector">
                  <a:avLst/>
                </a:prstGeom>
                <a:solidFill>
                  <a:srgbClr val="EFF1F5"/>
                </a:solidFill>
                <a:ln>
                  <a:solidFill>
                    <a:srgbClr val="2583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  <p:sp>
              <p:nvSpPr>
                <p:cNvPr id="45" name="Bindepunkt 44"/>
                <p:cNvSpPr/>
                <p:nvPr/>
              </p:nvSpPr>
              <p:spPr>
                <a:xfrm>
                  <a:off x="4677744" y="3382309"/>
                  <a:ext cx="550988" cy="552420"/>
                </a:xfrm>
                <a:prstGeom prst="flowChartConnector">
                  <a:avLst/>
                </a:prstGeom>
                <a:solidFill>
                  <a:srgbClr val="0874AA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  <p:pic>
              <p:nvPicPr>
                <p:cNvPr id="46" name="Bilde 45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-1" r="4823" b="1945"/>
                <a:stretch/>
              </p:blipFill>
              <p:spPr>
                <a:xfrm>
                  <a:off x="4784270" y="3454247"/>
                  <a:ext cx="344864" cy="392951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pe 12"/>
              <p:cNvGrpSpPr/>
              <p:nvPr/>
            </p:nvGrpSpPr>
            <p:grpSpPr>
              <a:xfrm>
                <a:off x="803034" y="4731070"/>
                <a:ext cx="3657905" cy="1023046"/>
                <a:chOff x="803034" y="3575740"/>
                <a:chExt cx="3665885" cy="1023046"/>
              </a:xfrm>
            </p:grpSpPr>
            <p:sp>
              <p:nvSpPr>
                <p:cNvPr id="38" name="Content Placeholder 17">
                  <a:hlinkClick r:id="rId7"/>
                </p:cNvPr>
                <p:cNvSpPr txBox="1">
                  <a:spLocks/>
                </p:cNvSpPr>
                <p:nvPr/>
              </p:nvSpPr>
              <p:spPr>
                <a:xfrm>
                  <a:off x="1348326" y="3636758"/>
                  <a:ext cx="3120593" cy="96202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Aft>
                      <a:spcPts val="2000"/>
                    </a:spcAft>
                    <a:buNone/>
                  </a:pPr>
                  <a:r>
                    <a:rPr lang="nb-NO" sz="2000" kern="120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Delta i</a:t>
                  </a:r>
                  <a:r>
                    <a:rPr lang="nb-NO" sz="2000" kern="1200" baseline="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 Skype-</a:t>
                  </a:r>
                  <a:r>
                    <a:rPr lang="nb-NO" sz="2000" kern="120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møter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/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Du kan delta i Skype-møtet med PCer, smarttelefoner eller nettbrett. </a:t>
                  </a:r>
                  <a:r>
                    <a:rPr lang="nb-NO" sz="1400" kern="1200" dirty="0">
                      <a:solidFill>
                        <a:srgbClr val="0874AA"/>
                      </a:solidFill>
                      <a:latin typeface="+mn-lt"/>
                      <a:ea typeface="+mn-ea"/>
                      <a:cs typeface="+mn-cs"/>
                    </a:rPr>
                    <a:t>Lær mer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.</a:t>
                  </a:r>
                </a:p>
              </p:txBody>
            </p:sp>
            <p:sp>
              <p:nvSpPr>
                <p:cNvPr id="39" name="Bindepunkt 38"/>
                <p:cNvSpPr/>
                <p:nvPr/>
              </p:nvSpPr>
              <p:spPr>
                <a:xfrm>
                  <a:off x="803034" y="3575740"/>
                  <a:ext cx="552190" cy="552420"/>
                </a:xfrm>
                <a:prstGeom prst="flowChartConnector">
                  <a:avLst/>
                </a:prstGeom>
                <a:solidFill>
                  <a:srgbClr val="EFF1F5"/>
                </a:solidFill>
                <a:ln>
                  <a:solidFill>
                    <a:srgbClr val="2583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  <p:pic>
              <p:nvPicPr>
                <p:cNvPr id="40" name="Bilde 39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20941" t="31597" r="28678" b="29694"/>
                <a:stretch/>
              </p:blipFill>
              <p:spPr>
                <a:xfrm>
                  <a:off x="900885" y="3699283"/>
                  <a:ext cx="330392" cy="305333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uppe 13"/>
              <p:cNvGrpSpPr/>
              <p:nvPr/>
            </p:nvGrpSpPr>
            <p:grpSpPr>
              <a:xfrm>
                <a:off x="4673230" y="1951790"/>
                <a:ext cx="3865684" cy="1363508"/>
                <a:chOff x="4646095" y="1976839"/>
                <a:chExt cx="3865684" cy="1363508"/>
              </a:xfrm>
            </p:grpSpPr>
            <p:sp>
              <p:nvSpPr>
                <p:cNvPr id="33" name="Oval 33"/>
                <p:cNvSpPr/>
                <p:nvPr/>
              </p:nvSpPr>
              <p:spPr>
                <a:xfrm>
                  <a:off x="4794113" y="2001757"/>
                  <a:ext cx="408946" cy="409838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4722626" y="2018047"/>
                  <a:ext cx="5569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800" dirty="0">
                      <a:latin typeface="+mj-lt"/>
                    </a:rPr>
                    <a:t>4</a:t>
                  </a:r>
                  <a:endParaRPr lang="nb-NO" sz="1800" dirty="0">
                    <a:latin typeface="+mj-lt"/>
                    <a:cs typeface="Segoe UI Semibold" panose="020B0702040204020203" pitchFamily="34" charset="0"/>
                  </a:endParaRPr>
                </a:p>
              </p:txBody>
            </p:sp>
            <p:sp>
              <p:nvSpPr>
                <p:cNvPr id="35" name="Content Placeholder 17">
                  <a:hlinkClick r:id="rId9"/>
                </p:cNvPr>
                <p:cNvSpPr txBox="1">
                  <a:spLocks/>
                </p:cNvSpPr>
                <p:nvPr/>
              </p:nvSpPr>
              <p:spPr>
                <a:xfrm>
                  <a:off x="5228837" y="2041949"/>
                  <a:ext cx="3282942" cy="129839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200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lang="nb-NO" sz="2000" kern="120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Ta opp og spill av Skype-møter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/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Du kan ta opp og spille av lyd, video og skjermdeling fra Skype-møtet. </a:t>
                  </a:r>
                  <a:r>
                    <a:rPr lang="nb-NO" sz="1400" kern="1200" dirty="0">
                      <a:solidFill>
                        <a:srgbClr val="0874AA"/>
                      </a:solidFill>
                      <a:latin typeface="+mn-lt"/>
                      <a:ea typeface="+mn-ea"/>
                      <a:cs typeface="+mn-cs"/>
                    </a:rPr>
                    <a:t>Lær mer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.</a:t>
                  </a:r>
                  <a:endParaRPr lang="nb-NO" sz="2200" kern="12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Bindepunkt 35"/>
                <p:cNvSpPr/>
                <p:nvPr/>
              </p:nvSpPr>
              <p:spPr>
                <a:xfrm>
                  <a:off x="4646095" y="1976839"/>
                  <a:ext cx="583116" cy="561805"/>
                </a:xfrm>
                <a:prstGeom prst="flowChartConnector">
                  <a:avLst/>
                </a:prstGeom>
                <a:solidFill>
                  <a:srgbClr val="EFF1F5"/>
                </a:solidFill>
                <a:ln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  <p:sp>
              <p:nvSpPr>
                <p:cNvPr id="37" name="Bindepunkt 36"/>
                <p:cNvSpPr/>
                <p:nvPr/>
              </p:nvSpPr>
              <p:spPr>
                <a:xfrm>
                  <a:off x="4804420" y="2114211"/>
                  <a:ext cx="266462" cy="268220"/>
                </a:xfrm>
                <a:prstGeom prst="flowChartConnector">
                  <a:avLst/>
                </a:prstGeom>
                <a:solidFill>
                  <a:srgbClr val="A83238"/>
                </a:solidFill>
                <a:ln>
                  <a:solidFill>
                    <a:srgbClr val="E5D7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</p:grpSp>
          <p:grpSp>
            <p:nvGrpSpPr>
              <p:cNvPr id="15" name="Gruppe 14"/>
              <p:cNvGrpSpPr/>
              <p:nvPr/>
            </p:nvGrpSpPr>
            <p:grpSpPr>
              <a:xfrm>
                <a:off x="4673230" y="4724844"/>
                <a:ext cx="3831027" cy="1117292"/>
                <a:chOff x="805243" y="4979419"/>
                <a:chExt cx="3839385" cy="1117292"/>
              </a:xfrm>
            </p:grpSpPr>
            <p:sp>
              <p:nvSpPr>
                <p:cNvPr id="30" name="Content Placeholder 17">
                  <a:hlinkClick r:id="rId10"/>
                </p:cNvPr>
                <p:cNvSpPr txBox="1">
                  <a:spLocks/>
                </p:cNvSpPr>
                <p:nvPr/>
              </p:nvSpPr>
              <p:spPr>
                <a:xfrm>
                  <a:off x="1350534" y="5040436"/>
                  <a:ext cx="3294094" cy="105627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Aft>
                      <a:spcPts val="2000"/>
                    </a:spcAft>
                    <a:buNone/>
                  </a:pPr>
                  <a:r>
                    <a:rPr lang="nb-NO" sz="2000" kern="120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Endre statusen</a:t>
                  </a:r>
                  <a:r>
                    <a:rPr lang="nb-NO" sz="2000" kern="1200" baseline="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 din</a:t>
                  </a:r>
                  <a:r>
                    <a:rPr lang="nb-NO" sz="1600" dirty="0">
                      <a:solidFill>
                        <a:schemeClr val="tx1"/>
                      </a:solidFill>
                      <a:latin typeface="+mn-lt"/>
                    </a:rPr>
                    <a:t/>
                  </a:r>
                  <a:br>
                    <a:rPr lang="nb-NO" sz="1600" dirty="0">
                      <a:solidFill>
                        <a:schemeClr val="tx1"/>
                      </a:solidFill>
                      <a:latin typeface="+mn-lt"/>
                    </a:rPr>
                  </a:b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Status i Skype settes automatisk, basert på Outlook-kalenderen, men du kan endre den manuelt. </a:t>
                  </a:r>
                  <a:r>
                    <a:rPr lang="nb-NO" sz="1400" kern="1200" dirty="0">
                      <a:solidFill>
                        <a:srgbClr val="0874AA"/>
                      </a:solidFill>
                      <a:latin typeface="+mn-lt"/>
                      <a:ea typeface="+mn-ea"/>
                      <a:cs typeface="+mn-cs"/>
                    </a:rPr>
                    <a:t>Lær mer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.</a:t>
                  </a:r>
                </a:p>
              </p:txBody>
            </p:sp>
            <p:sp>
              <p:nvSpPr>
                <p:cNvPr id="31" name="Bindepunkt 30"/>
                <p:cNvSpPr/>
                <p:nvPr/>
              </p:nvSpPr>
              <p:spPr>
                <a:xfrm>
                  <a:off x="805243" y="4979419"/>
                  <a:ext cx="552190" cy="552420"/>
                </a:xfrm>
                <a:prstGeom prst="flowChartConnector">
                  <a:avLst/>
                </a:prstGeom>
                <a:solidFill>
                  <a:srgbClr val="EFF1F5"/>
                </a:solidFill>
                <a:ln>
                  <a:solidFill>
                    <a:srgbClr val="2583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  <p:pic>
              <p:nvPicPr>
                <p:cNvPr id="32" name="Bilde 31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1382" t="11358" r="11586" b="5437"/>
                <a:stretch/>
              </p:blipFill>
              <p:spPr>
                <a:xfrm>
                  <a:off x="898902" y="5064071"/>
                  <a:ext cx="356461" cy="348712"/>
                </a:xfrm>
                <a:prstGeom prst="rect">
                  <a:avLst/>
                </a:prstGeom>
              </p:spPr>
            </p:pic>
          </p:grpSp>
          <p:sp>
            <p:nvSpPr>
              <p:cNvPr id="16" name="Rektangel 15">
                <a:hlinkClick r:id="rId12"/>
              </p:cNvPr>
              <p:cNvSpPr/>
              <p:nvPr/>
            </p:nvSpPr>
            <p:spPr>
              <a:xfrm>
                <a:off x="2228619" y="6427892"/>
                <a:ext cx="653255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nb-NO" sz="1100" b="0" kern="12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Klikk på      deretter «lær mer», </a:t>
                </a:r>
                <a:r>
                  <a:rPr lang="nb-NO" sz="1100" kern="12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eller </a:t>
                </a:r>
                <a:r>
                  <a:rPr lang="nb-NO" sz="1100" b="1" kern="12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Nytt lysbilde </a:t>
                </a:r>
                <a:r>
                  <a:rPr lang="nb-NO" sz="1100" b="0" kern="12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for å legge til et tittellysbilde. Dette</a:t>
                </a:r>
                <a:r>
                  <a:rPr lang="nb-NO" sz="1100" b="0" kern="1200" baseline="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 lysbilde kan du slette.</a:t>
                </a:r>
                <a:endParaRPr lang="nb-NO" sz="1100" b="0" kern="12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" name="Gruppe 16"/>
              <p:cNvGrpSpPr/>
              <p:nvPr/>
            </p:nvGrpSpPr>
            <p:grpSpPr>
              <a:xfrm>
                <a:off x="6584444" y="5918320"/>
                <a:ext cx="2031575" cy="539457"/>
                <a:chOff x="6825479" y="6025857"/>
                <a:chExt cx="2031575" cy="539457"/>
              </a:xfrm>
            </p:grpSpPr>
            <p:pic>
              <p:nvPicPr>
                <p:cNvPr id="28" name="Bilde 27"/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7133" r="50714" b="20382"/>
                <a:stretch/>
              </p:blipFill>
              <p:spPr>
                <a:xfrm>
                  <a:off x="6825479" y="6060290"/>
                  <a:ext cx="2031575" cy="424680"/>
                </a:xfrm>
                <a:prstGeom prst="rect">
                  <a:avLst/>
                </a:prstGeom>
              </p:spPr>
            </p:pic>
            <p:sp>
              <p:nvSpPr>
                <p:cNvPr id="29" name="Ellipse 28"/>
                <p:cNvSpPr/>
                <p:nvPr/>
              </p:nvSpPr>
              <p:spPr>
                <a:xfrm>
                  <a:off x="7822139" y="6025857"/>
                  <a:ext cx="547110" cy="539457"/>
                </a:xfrm>
                <a:prstGeom prst="ellipse">
                  <a:avLst/>
                </a:prstGeom>
                <a:noFill/>
                <a:ln>
                  <a:solidFill>
                    <a:srgbClr val="087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</p:grpSp>
          <p:pic>
            <p:nvPicPr>
              <p:cNvPr id="18" name="Bilde 1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3404" y="6475426"/>
                <a:ext cx="136670" cy="147389"/>
              </a:xfrm>
              <a:prstGeom prst="rect">
                <a:avLst/>
              </a:prstGeom>
            </p:spPr>
          </p:pic>
          <p:grpSp>
            <p:nvGrpSpPr>
              <p:cNvPr id="19" name="Gruppe 18"/>
              <p:cNvGrpSpPr/>
              <p:nvPr/>
            </p:nvGrpSpPr>
            <p:grpSpPr>
              <a:xfrm>
                <a:off x="792829" y="3174943"/>
                <a:ext cx="4513896" cy="1072732"/>
                <a:chOff x="792829" y="3174943"/>
                <a:chExt cx="4513896" cy="1072732"/>
              </a:xfrm>
            </p:grpSpPr>
            <p:grpSp>
              <p:nvGrpSpPr>
                <p:cNvPr id="20" name="Gruppe 19"/>
                <p:cNvGrpSpPr/>
                <p:nvPr/>
              </p:nvGrpSpPr>
              <p:grpSpPr>
                <a:xfrm>
                  <a:off x="803034" y="3183883"/>
                  <a:ext cx="4503691" cy="1063792"/>
                  <a:chOff x="4689307" y="4978702"/>
                  <a:chExt cx="4513516" cy="1063792"/>
                </a:xfrm>
              </p:grpSpPr>
              <p:grpSp>
                <p:nvGrpSpPr>
                  <p:cNvPr id="23" name="Gruppe 22"/>
                  <p:cNvGrpSpPr/>
                  <p:nvPr/>
                </p:nvGrpSpPr>
                <p:grpSpPr>
                  <a:xfrm>
                    <a:off x="4689307" y="4978702"/>
                    <a:ext cx="4513516" cy="1063792"/>
                    <a:chOff x="803034" y="3575740"/>
                    <a:chExt cx="4513516" cy="1063792"/>
                  </a:xfrm>
                </p:grpSpPr>
                <p:sp>
                  <p:nvSpPr>
                    <p:cNvPr id="25" name="Content Placeholder 17">
                      <a:hlinkClick r:id="rId15"/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348326" y="3636758"/>
                      <a:ext cx="3968224" cy="1002774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defRPr lang="en-US" sz="120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defRPr lang="en-US" sz="120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defRPr lang="en-US" sz="120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defRPr lang="en-US" sz="120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defRPr lang="en-US" sz="1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000"/>
                        </a:spcBef>
                        <a:spcAft>
                          <a:spcPts val="2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 skrivebordet</a:t>
                      </a:r>
                      <a: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Du kan dele skrivebordet og vise for</a:t>
                      </a:r>
                      <a:b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eksempel en presentasjon i Skype-møtet.</a:t>
                      </a:r>
                      <a:b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Du finner en fiks ferdig </a:t>
                      </a:r>
                      <a:r>
                        <a:rPr lang="nb-NO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velkommen-side</a:t>
                      </a:r>
                      <a: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400" kern="1200" dirty="0">
                          <a:solidFill>
                            <a:srgbClr val="0874AA"/>
                          </a:solidFill>
                          <a:latin typeface="+mn-lt"/>
                          <a:ea typeface="+mn-ea"/>
                          <a:cs typeface="+mn-cs"/>
                        </a:rPr>
                        <a:t>Lær mer</a:t>
                      </a:r>
                      <a:r>
                        <a:rPr lang="nb-NO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p:txBody>
                </p:sp>
                <p:sp>
                  <p:nvSpPr>
                    <p:cNvPr id="26" name="Bindepunkt 25"/>
                    <p:cNvSpPr/>
                    <p:nvPr/>
                  </p:nvSpPr>
                  <p:spPr>
                    <a:xfrm>
                      <a:off x="803034" y="3575740"/>
                      <a:ext cx="552190" cy="552420"/>
                    </a:xfrm>
                    <a:prstGeom prst="flowChartConnector">
                      <a:avLst/>
                    </a:prstGeom>
                    <a:solidFill>
                      <a:srgbClr val="EFF1F5"/>
                    </a:solidFill>
                    <a:ln>
                      <a:solidFill>
                        <a:srgbClr val="2583B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b-NO" sz="1800"/>
                    </a:p>
                  </p:txBody>
                </p:sp>
                <p:pic>
                  <p:nvPicPr>
                    <p:cNvPr id="27" name="Bilde 26"/>
                    <p:cNvPicPr>
                      <a:picLocks noChangeAspect="1"/>
                    </p:cNvPicPr>
                    <p:nvPr/>
                  </p:nvPicPr>
                  <p:blipFill rotWithShape="1">
                    <a:blip r:embed="rId8"/>
                    <a:srcRect l="20941" t="31597" r="28678" b="29694"/>
                    <a:stretch/>
                  </p:blipFill>
                  <p:spPr>
                    <a:xfrm>
                      <a:off x="900885" y="3699283"/>
                      <a:ext cx="330392" cy="30533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4" name="Bilde 23"/>
                  <p:cNvPicPr>
                    <a:picLocks noChangeAspect="1"/>
                  </p:cNvPicPr>
                  <p:nvPr/>
                </p:nvPicPr>
                <p:blipFill rotWithShape="1">
                  <a:blip r:embed="rId16"/>
                  <a:srcRect l="8109" t="7555" r="10663" b="8459"/>
                  <a:stretch/>
                </p:blipFill>
                <p:spPr>
                  <a:xfrm>
                    <a:off x="4797730" y="5080849"/>
                    <a:ext cx="348161" cy="35198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" name="Bindepunkt 20"/>
                <p:cNvSpPr/>
                <p:nvPr/>
              </p:nvSpPr>
              <p:spPr>
                <a:xfrm>
                  <a:off x="792829" y="3174943"/>
                  <a:ext cx="574733" cy="561360"/>
                </a:xfrm>
                <a:prstGeom prst="flowChartConnector">
                  <a:avLst/>
                </a:prstGeom>
                <a:solidFill>
                  <a:srgbClr val="0874AA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/>
                </a:p>
              </p:txBody>
            </p:sp>
            <p:pic>
              <p:nvPicPr>
                <p:cNvPr id="22" name="Bilde 21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l="21212" t="21049" r="21319" b="24287"/>
                <a:stretch/>
              </p:blipFill>
              <p:spPr>
                <a:xfrm>
                  <a:off x="907143" y="3276678"/>
                  <a:ext cx="380693" cy="36212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8619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" name="Rektangel 49"/>
          <p:cNvSpPr/>
          <p:nvPr/>
        </p:nvSpPr>
        <p:spPr>
          <a:xfrm>
            <a:off x="0" y="870267"/>
            <a:ext cx="9144000" cy="5987733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803035" y="1951790"/>
            <a:ext cx="3470761" cy="1372267"/>
            <a:chOff x="803034" y="1951790"/>
            <a:chExt cx="3470761" cy="1372267"/>
          </a:xfrm>
        </p:grpSpPr>
        <p:grpSp>
          <p:nvGrpSpPr>
            <p:cNvPr id="13" name="Gruppe 12"/>
            <p:cNvGrpSpPr/>
            <p:nvPr/>
          </p:nvGrpSpPr>
          <p:grpSpPr>
            <a:xfrm>
              <a:off x="846811" y="1985467"/>
              <a:ext cx="3426984" cy="1338590"/>
              <a:chOff x="654372" y="1793241"/>
              <a:chExt cx="3426984" cy="1338590"/>
            </a:xfrm>
          </p:grpSpPr>
          <p:grpSp>
            <p:nvGrpSpPr>
              <p:cNvPr id="43" name="Group 32"/>
              <p:cNvGrpSpPr/>
              <p:nvPr/>
            </p:nvGrpSpPr>
            <p:grpSpPr>
              <a:xfrm>
                <a:off x="654372" y="1793241"/>
                <a:ext cx="558179" cy="409838"/>
                <a:chOff x="6953426" y="711274"/>
                <a:chExt cx="558179" cy="409838"/>
              </a:xfrm>
            </p:grpSpPr>
            <p:sp>
              <p:nvSpPr>
                <p:cNvPr id="45" name="Oval 33"/>
                <p:cNvSpPr/>
                <p:nvPr/>
              </p:nvSpPr>
              <p:spPr>
                <a:xfrm>
                  <a:off x="7025069" y="711274"/>
                  <a:ext cx="409838" cy="409838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6" name="TextBox 34"/>
                <p:cNvSpPr txBox="1"/>
                <p:nvPr/>
              </p:nvSpPr>
              <p:spPr>
                <a:xfrm>
                  <a:off x="6953426" y="727564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800" dirty="0">
                      <a:latin typeface="+mj-lt"/>
                    </a:rPr>
                    <a:t>1</a:t>
                  </a:r>
                  <a:endParaRPr lang="nb-NO" sz="1800" dirty="0">
                    <a:latin typeface="+mj-lt"/>
                    <a:cs typeface="Segoe UI Semibold" panose="020B0702040204020203" pitchFamily="34" charset="0"/>
                  </a:endParaRPr>
                </a:p>
              </p:txBody>
            </p:sp>
          </p:grpSp>
          <p:sp>
            <p:nvSpPr>
              <p:cNvPr id="44" name="Content Placeholder 17"/>
              <p:cNvSpPr txBox="1">
                <a:spLocks/>
              </p:cNvSpPr>
              <p:nvPr/>
            </p:nvSpPr>
            <p:spPr>
              <a:xfrm>
                <a:off x="1161687" y="1833433"/>
                <a:ext cx="2919669" cy="12983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2000"/>
                  </a:spcAft>
                  <a:buNone/>
                </a:pPr>
                <a:r>
                  <a:rPr lang="nb-NO" sz="2000" dirty="0">
                    <a:solidFill>
                      <a:schemeClr val="tx1"/>
                    </a:solidFill>
                    <a:latin typeface="+mn-lt"/>
                  </a:rPr>
                  <a:t>Velkommen!</a:t>
                </a:r>
                <a:br>
                  <a:rPr lang="nb-NO" sz="20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nb-NO" sz="14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For at møtet skal være mest mulig effektivt, </a:t>
                </a:r>
                <a:r>
                  <a:rPr lang="nb-NO" sz="1400" kern="1200" dirty="0">
                    <a:solidFill>
                      <a:srgbClr val="0874AA"/>
                    </a:solidFill>
                    <a:latin typeface="+mn-lt"/>
                    <a:ea typeface="+mn-ea"/>
                    <a:cs typeface="+mn-cs"/>
                  </a:rPr>
                  <a:t>starter vi presis </a:t>
                </a:r>
                <a:r>
                  <a:rPr lang="nb-NO" sz="14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og går ikke ut over avtalt tid.</a:t>
                </a:r>
                <a:endParaRPr lang="nb-NO" sz="32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Segoe UI"/>
                </a:endParaRPr>
              </a:p>
            </p:txBody>
          </p:sp>
        </p:grpSp>
        <p:grpSp>
          <p:nvGrpSpPr>
            <p:cNvPr id="18" name="Gruppe 17"/>
            <p:cNvGrpSpPr/>
            <p:nvPr/>
          </p:nvGrpSpPr>
          <p:grpSpPr>
            <a:xfrm>
              <a:off x="803034" y="1951790"/>
              <a:ext cx="552190" cy="552420"/>
              <a:chOff x="3197613" y="5475131"/>
              <a:chExt cx="562413" cy="566239"/>
            </a:xfrm>
          </p:grpSpPr>
          <p:sp>
            <p:nvSpPr>
              <p:cNvPr id="25" name="Bindepunkt 24"/>
              <p:cNvSpPr/>
              <p:nvPr/>
            </p:nvSpPr>
            <p:spPr>
              <a:xfrm>
                <a:off x="3197613" y="5475131"/>
                <a:ext cx="562413" cy="566239"/>
              </a:xfrm>
              <a:prstGeom prst="flowChartConnector">
                <a:avLst/>
              </a:prstGeom>
              <a:solidFill>
                <a:srgbClr val="EFF1F5"/>
              </a:solidFill>
              <a:ln>
                <a:solidFill>
                  <a:srgbClr val="2583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/>
              </a:p>
            </p:txBody>
          </p:sp>
          <p:pic>
            <p:nvPicPr>
              <p:cNvPr id="26" name="Bilde 25"/>
              <p:cNvPicPr>
                <a:picLocks noChangeAspect="1"/>
              </p:cNvPicPr>
              <p:nvPr/>
            </p:nvPicPr>
            <p:blipFill rotWithShape="1">
              <a:blip r:embed="rId3"/>
              <a:srcRect l="24085" t="24195" r="24595" b="30855"/>
              <a:stretch/>
            </p:blipFill>
            <p:spPr>
              <a:xfrm>
                <a:off x="3310766" y="5590430"/>
                <a:ext cx="366713" cy="313727"/>
              </a:xfrm>
              <a:prstGeom prst="rect">
                <a:avLst/>
              </a:prstGeom>
            </p:spPr>
          </p:pic>
        </p:grpSp>
      </p:grpSp>
      <p:grpSp>
        <p:nvGrpSpPr>
          <p:cNvPr id="15" name="Gruppe 14"/>
          <p:cNvGrpSpPr/>
          <p:nvPr/>
        </p:nvGrpSpPr>
        <p:grpSpPr>
          <a:xfrm>
            <a:off x="4718375" y="3199864"/>
            <a:ext cx="3606083" cy="1382078"/>
            <a:chOff x="654372" y="3830273"/>
            <a:chExt cx="3606083" cy="1382078"/>
          </a:xfrm>
        </p:grpSpPr>
        <p:grpSp>
          <p:nvGrpSpPr>
            <p:cNvPr id="35" name="Group 38"/>
            <p:cNvGrpSpPr/>
            <p:nvPr/>
          </p:nvGrpSpPr>
          <p:grpSpPr>
            <a:xfrm>
              <a:off x="654372" y="3830273"/>
              <a:ext cx="558179" cy="409838"/>
              <a:chOff x="6953426" y="711274"/>
              <a:chExt cx="558179" cy="409838"/>
            </a:xfrm>
          </p:grpSpPr>
          <p:sp>
            <p:nvSpPr>
              <p:cNvPr id="37" name="Oval 39"/>
              <p:cNvSpPr/>
              <p:nvPr/>
            </p:nvSpPr>
            <p:spPr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Box 40"/>
              <p:cNvSpPr txBox="1"/>
              <p:nvPr/>
            </p:nvSpPr>
            <p:spPr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800" dirty="0">
                    <a:latin typeface="+mj-lt"/>
                  </a:rPr>
                  <a:t>3</a:t>
                </a:r>
              </a:p>
            </p:txBody>
          </p:sp>
        </p:grpSp>
        <p:sp>
          <p:nvSpPr>
            <p:cNvPr id="36" name="Content Placeholder 17"/>
            <p:cNvSpPr txBox="1">
              <a:spLocks/>
            </p:cNvSpPr>
            <p:nvPr/>
          </p:nvSpPr>
          <p:spPr>
            <a:xfrm>
              <a:off x="1153119" y="3870465"/>
              <a:ext cx="3107336" cy="13418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2000"/>
                </a:spcAft>
                <a:buNone/>
              </a:pPr>
              <a:r>
                <a:rPr lang="nb-NO" sz="2000" dirty="0">
                  <a:solidFill>
                    <a:schemeClr val="tx1"/>
                  </a:solidFill>
                  <a:latin typeface="+mn-lt"/>
                </a:rPr>
                <a:t>Spørsmål</a:t>
              </a:r>
              <a:br>
                <a:rPr lang="nb-NO" sz="2000" dirty="0">
                  <a:solidFill>
                    <a:schemeClr val="tx1"/>
                  </a:solidFill>
                  <a:latin typeface="+mn-lt"/>
                </a:rPr>
              </a:br>
              <a:r>
                <a:rPr lang="nb-NO" sz="14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 enklere å kunne følge opp </a:t>
              </a:r>
              <a:r>
                <a:rPr lang="nb-NO" sz="1400" kern="1200" dirty="0">
                  <a:solidFill>
                    <a:srgbClr val="0874AA"/>
                  </a:solidFill>
                  <a:latin typeface="+mn-lt"/>
                  <a:ea typeface="+mn-ea"/>
                  <a:cs typeface="+mn-cs"/>
                </a:rPr>
                <a:t>spørsmål</a:t>
              </a:r>
              <a:r>
                <a:rPr lang="nb-NO" sz="14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 under og etter møtet, skriv gjerne spørsmålene i direktemeldingsfeltet.</a:t>
              </a:r>
            </a:p>
            <a:p>
              <a:pPr marL="0" indent="0">
                <a:spcAft>
                  <a:spcPts val="2000"/>
                </a:spcAft>
                <a:buNone/>
              </a:pPr>
              <a:endParaRPr lang="nb-NO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/>
          <p:cNvGrpSpPr/>
          <p:nvPr/>
        </p:nvGrpSpPr>
        <p:grpSpPr>
          <a:xfrm>
            <a:off x="4669689" y="3183615"/>
            <a:ext cx="552190" cy="552420"/>
            <a:chOff x="4516926" y="5523209"/>
            <a:chExt cx="562413" cy="566239"/>
          </a:xfrm>
        </p:grpSpPr>
        <p:sp>
          <p:nvSpPr>
            <p:cNvPr id="23" name="Bindepunkt 22"/>
            <p:cNvSpPr/>
            <p:nvPr/>
          </p:nvSpPr>
          <p:spPr>
            <a:xfrm>
              <a:off x="4516926" y="5523209"/>
              <a:ext cx="562413" cy="566239"/>
            </a:xfrm>
            <a:prstGeom prst="flowChartConnector">
              <a:avLst/>
            </a:prstGeom>
            <a:solidFill>
              <a:srgbClr val="EFF1F5"/>
            </a:solidFill>
            <a:ln>
              <a:solidFill>
                <a:srgbClr val="258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pic>
          <p:nvPicPr>
            <p:cNvPr id="24" name="Bilde 23"/>
            <p:cNvPicPr>
              <a:picLocks noChangeAspect="1"/>
            </p:cNvPicPr>
            <p:nvPr/>
          </p:nvPicPr>
          <p:blipFill rotWithShape="1">
            <a:blip r:embed="rId4"/>
            <a:srcRect l="20941" t="31597" r="28678" b="29694"/>
            <a:stretch/>
          </p:blipFill>
          <p:spPr>
            <a:xfrm>
              <a:off x="4616589" y="5649842"/>
              <a:ext cx="336509" cy="312971"/>
            </a:xfrm>
            <a:prstGeom prst="rect">
              <a:avLst/>
            </a:prstGeom>
          </p:spPr>
        </p:pic>
      </p:grpSp>
      <p:grpSp>
        <p:nvGrpSpPr>
          <p:cNvPr id="6" name="Gruppe 5"/>
          <p:cNvGrpSpPr/>
          <p:nvPr/>
        </p:nvGrpSpPr>
        <p:grpSpPr>
          <a:xfrm>
            <a:off x="4670785" y="1951790"/>
            <a:ext cx="3670183" cy="1363508"/>
            <a:chOff x="4654479" y="1976839"/>
            <a:chExt cx="3670183" cy="1363508"/>
          </a:xfrm>
        </p:grpSpPr>
        <p:grpSp>
          <p:nvGrpSpPr>
            <p:cNvPr id="16" name="Gruppe 15"/>
            <p:cNvGrpSpPr/>
            <p:nvPr/>
          </p:nvGrpSpPr>
          <p:grpSpPr>
            <a:xfrm>
              <a:off x="4731177" y="2001757"/>
              <a:ext cx="3593485" cy="1338590"/>
              <a:chOff x="654372" y="1793241"/>
              <a:chExt cx="3593485" cy="1338590"/>
            </a:xfrm>
          </p:grpSpPr>
          <p:grpSp>
            <p:nvGrpSpPr>
              <p:cNvPr id="31" name="Group 32"/>
              <p:cNvGrpSpPr/>
              <p:nvPr/>
            </p:nvGrpSpPr>
            <p:grpSpPr>
              <a:xfrm>
                <a:off x="654372" y="1793241"/>
                <a:ext cx="558179" cy="409838"/>
                <a:chOff x="6953426" y="711274"/>
                <a:chExt cx="558179" cy="409838"/>
              </a:xfrm>
            </p:grpSpPr>
            <p:sp>
              <p:nvSpPr>
                <p:cNvPr id="33" name="Oval 33"/>
                <p:cNvSpPr/>
                <p:nvPr/>
              </p:nvSpPr>
              <p:spPr>
                <a:xfrm>
                  <a:off x="7025069" y="711274"/>
                  <a:ext cx="409838" cy="409838"/>
                </a:xfrm>
                <a:prstGeom prst="ellipse">
                  <a:avLst/>
                </a:prstGeom>
                <a:solidFill>
                  <a:srgbClr val="D247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8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6953426" y="727564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800" dirty="0">
                      <a:latin typeface="+mj-lt"/>
                    </a:rPr>
                    <a:t>4</a:t>
                  </a:r>
                  <a:endParaRPr lang="nb-NO" sz="1800" dirty="0">
                    <a:latin typeface="+mj-lt"/>
                    <a:cs typeface="Segoe UI Semibold" panose="020B0702040204020203" pitchFamily="34" charset="0"/>
                  </a:endParaRPr>
                </a:p>
              </p:txBody>
            </p:sp>
          </p:grpSp>
          <p:sp>
            <p:nvSpPr>
              <p:cNvPr id="32" name="Content Placeholder 17"/>
              <p:cNvSpPr txBox="1">
                <a:spLocks/>
              </p:cNvSpPr>
              <p:nvPr/>
            </p:nvSpPr>
            <p:spPr>
              <a:xfrm>
                <a:off x="1161687" y="1833433"/>
                <a:ext cx="3086170" cy="12983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2000"/>
                  </a:spcAft>
                  <a:buNone/>
                </a:pPr>
                <a:r>
                  <a:rPr lang="nb-NO" sz="2000" dirty="0">
                    <a:solidFill>
                      <a:schemeClr val="tx1"/>
                    </a:solidFill>
                    <a:latin typeface="+mn-lt"/>
                  </a:rPr>
                  <a:t>Opptak av møte</a:t>
                </a:r>
                <a:r>
                  <a:rPr lang="nb-NO" sz="2000" baseline="0" dirty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nb-NO" sz="200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nb-NO" sz="14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For at møtet skal kunne sees av andre i ettertid, må det gjøres </a:t>
                </a:r>
                <a:r>
                  <a:rPr lang="nb-NO" sz="1400" kern="1200" dirty="0">
                    <a:solidFill>
                      <a:srgbClr val="0874AA"/>
                    </a:solidFill>
                    <a:latin typeface="+mn-lt"/>
                    <a:ea typeface="+mn-ea"/>
                    <a:cs typeface="+mn-cs"/>
                  </a:rPr>
                  <a:t>opptak av møtet</a:t>
                </a:r>
                <a:r>
                  <a:rPr lang="nb-NO" sz="14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. Du vil i så fall bli informert om dette.</a:t>
                </a:r>
                <a:endParaRPr lang="nb-NO" sz="3200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Segoe UI"/>
                </a:endParaRPr>
              </a:p>
            </p:txBody>
          </p:sp>
        </p:grpSp>
        <p:grpSp>
          <p:nvGrpSpPr>
            <p:cNvPr id="20" name="Gruppe 19"/>
            <p:cNvGrpSpPr/>
            <p:nvPr/>
          </p:nvGrpSpPr>
          <p:grpSpPr>
            <a:xfrm>
              <a:off x="4654479" y="1976839"/>
              <a:ext cx="584388" cy="561805"/>
              <a:chOff x="6188918" y="1256726"/>
              <a:chExt cx="309553" cy="312262"/>
            </a:xfrm>
          </p:grpSpPr>
          <p:sp>
            <p:nvSpPr>
              <p:cNvPr id="21" name="Bindepunkt 20"/>
              <p:cNvSpPr/>
              <p:nvPr/>
            </p:nvSpPr>
            <p:spPr>
              <a:xfrm>
                <a:off x="6188918" y="1256726"/>
                <a:ext cx="309553" cy="312262"/>
              </a:xfrm>
              <a:prstGeom prst="flowChartConnector">
                <a:avLst/>
              </a:prstGeom>
              <a:solidFill>
                <a:srgbClr val="EFF1F5"/>
              </a:solidFill>
              <a:ln>
                <a:solidFill>
                  <a:srgbClr val="DAD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/>
              </a:p>
            </p:txBody>
          </p:sp>
          <p:sp>
            <p:nvSpPr>
              <p:cNvPr id="22" name="Bindepunkt 21"/>
              <p:cNvSpPr/>
              <p:nvPr/>
            </p:nvSpPr>
            <p:spPr>
              <a:xfrm>
                <a:off x="6272967" y="1333080"/>
                <a:ext cx="141454" cy="149082"/>
              </a:xfrm>
              <a:prstGeom prst="flowChartConnector">
                <a:avLst/>
              </a:prstGeom>
              <a:solidFill>
                <a:srgbClr val="A83238"/>
              </a:solidFill>
              <a:ln>
                <a:solidFill>
                  <a:srgbClr val="E5D7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/>
              </a:p>
            </p:txBody>
          </p:sp>
        </p:grpSp>
      </p:grpSp>
      <p:grpSp>
        <p:nvGrpSpPr>
          <p:cNvPr id="9" name="Gruppe 8"/>
          <p:cNvGrpSpPr/>
          <p:nvPr/>
        </p:nvGrpSpPr>
        <p:grpSpPr>
          <a:xfrm>
            <a:off x="801891" y="3178444"/>
            <a:ext cx="3636609" cy="1392601"/>
            <a:chOff x="798511" y="3382350"/>
            <a:chExt cx="3636609" cy="1392601"/>
          </a:xfrm>
        </p:grpSpPr>
        <p:grpSp>
          <p:nvGrpSpPr>
            <p:cNvPr id="2" name="Gruppe 1"/>
            <p:cNvGrpSpPr/>
            <p:nvPr/>
          </p:nvGrpSpPr>
          <p:grpSpPr>
            <a:xfrm>
              <a:off x="798511" y="3382350"/>
              <a:ext cx="3636609" cy="1392601"/>
              <a:chOff x="818084" y="3353953"/>
              <a:chExt cx="3636609" cy="1392601"/>
            </a:xfrm>
          </p:grpSpPr>
          <p:grpSp>
            <p:nvGrpSpPr>
              <p:cNvPr id="14" name="Gruppe 13"/>
              <p:cNvGrpSpPr/>
              <p:nvPr/>
            </p:nvGrpSpPr>
            <p:grpSpPr>
              <a:xfrm>
                <a:off x="849573" y="3382309"/>
                <a:ext cx="3605120" cy="1364245"/>
                <a:chOff x="654372" y="2647045"/>
                <a:chExt cx="3605120" cy="1364245"/>
              </a:xfrm>
            </p:grpSpPr>
            <p:grpSp>
              <p:nvGrpSpPr>
                <p:cNvPr id="39" name="Group 35"/>
                <p:cNvGrpSpPr/>
                <p:nvPr/>
              </p:nvGrpSpPr>
              <p:grpSpPr>
                <a:xfrm>
                  <a:off x="654372" y="2647045"/>
                  <a:ext cx="558179" cy="409838"/>
                  <a:chOff x="6953426" y="711274"/>
                  <a:chExt cx="558179" cy="409838"/>
                </a:xfrm>
              </p:grpSpPr>
              <p:sp>
                <p:nvSpPr>
                  <p:cNvPr id="41" name="Oval 36"/>
                  <p:cNvSpPr/>
                  <p:nvPr/>
                </p:nvSpPr>
                <p:spPr>
                  <a:xfrm>
                    <a:off x="7025069" y="711274"/>
                    <a:ext cx="409838" cy="409838"/>
                  </a:xfrm>
                  <a:prstGeom prst="ellipse">
                    <a:avLst/>
                  </a:prstGeom>
                  <a:solidFill>
                    <a:srgbClr val="D2472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 sz="18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2" name="TextBox 37"/>
                  <p:cNvSpPr txBox="1"/>
                  <p:nvPr/>
                </p:nvSpPr>
                <p:spPr>
                  <a:xfrm>
                    <a:off x="6953426" y="727564"/>
                    <a:ext cx="5581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b-NO" sz="1800" dirty="0">
                        <a:latin typeface="+mj-lt"/>
                      </a:rPr>
                      <a:t>2</a:t>
                    </a:r>
                    <a:endParaRPr lang="nb-NO" sz="1800" dirty="0">
                      <a:latin typeface="+mj-lt"/>
                      <a:cs typeface="Segoe UI Semibold" panose="020B0702040204020203" pitchFamily="34" charset="0"/>
                    </a:endParaRPr>
                  </a:p>
                </p:txBody>
              </p:sp>
            </p:grpSp>
            <p:sp>
              <p:nvSpPr>
                <p:cNvPr id="40" name="Content Placeholder 17"/>
                <p:cNvSpPr txBox="1">
                  <a:spLocks/>
                </p:cNvSpPr>
                <p:nvPr/>
              </p:nvSpPr>
              <p:spPr>
                <a:xfrm>
                  <a:off x="1153125" y="2687237"/>
                  <a:ext cx="3106367" cy="132405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ts val="1800"/>
                    </a:lnSpc>
                    <a:spcBef>
                      <a:spcPts val="100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•"/>
                    <a:defRPr lang="en-US"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ct val="3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Aft>
                      <a:spcPts val="2000"/>
                    </a:spcAft>
                    <a:buNone/>
                  </a:pPr>
                  <a:r>
                    <a:rPr lang="nb-NO" sz="2000" dirty="0">
                      <a:solidFill>
                        <a:schemeClr val="tx1"/>
                      </a:solidFill>
                      <a:latin typeface="+mn-lt"/>
                    </a:rPr>
                    <a:t>Møtekultur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/>
                  </a:r>
                  <a:b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For at alle skal høre best mulig, husk å </a:t>
                  </a:r>
                  <a:r>
                    <a:rPr lang="nb-NO" sz="1400" kern="1200" dirty="0">
                      <a:solidFill>
                        <a:srgbClr val="0874AA"/>
                      </a:solidFill>
                      <a:latin typeface="+mn-lt"/>
                      <a:ea typeface="+mn-ea"/>
                      <a:cs typeface="+mn-cs"/>
                    </a:rPr>
                    <a:t>dempe mikrofonen </a:t>
                  </a:r>
                  <a:r>
                    <a:rPr lang="nb-NO" sz="1400" kern="1200" dirty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rPr>
                    <a:t>når du ikke snakker.</a:t>
                  </a:r>
                  <a:endParaRPr lang="nb-NO" sz="2000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Gruppe 16"/>
              <p:cNvGrpSpPr/>
              <p:nvPr/>
            </p:nvGrpSpPr>
            <p:grpSpPr>
              <a:xfrm>
                <a:off x="818084" y="3353953"/>
                <a:ext cx="552190" cy="552420"/>
                <a:chOff x="1642802" y="4750552"/>
                <a:chExt cx="562413" cy="566239"/>
              </a:xfrm>
            </p:grpSpPr>
            <p:grpSp>
              <p:nvGrpSpPr>
                <p:cNvPr id="27" name="Gruppe 26"/>
                <p:cNvGrpSpPr/>
                <p:nvPr/>
              </p:nvGrpSpPr>
              <p:grpSpPr>
                <a:xfrm>
                  <a:off x="1642802" y="4750552"/>
                  <a:ext cx="562413" cy="566239"/>
                  <a:chOff x="2536599" y="5589700"/>
                  <a:chExt cx="608325" cy="577718"/>
                </a:xfrm>
              </p:grpSpPr>
              <p:sp>
                <p:nvSpPr>
                  <p:cNvPr id="29" name="Bindepunkt 28"/>
                  <p:cNvSpPr/>
                  <p:nvPr/>
                </p:nvSpPr>
                <p:spPr>
                  <a:xfrm>
                    <a:off x="2536599" y="5589700"/>
                    <a:ext cx="608325" cy="577718"/>
                  </a:xfrm>
                  <a:prstGeom prst="flowChartConnector">
                    <a:avLst/>
                  </a:prstGeom>
                  <a:solidFill>
                    <a:srgbClr val="0874AA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 sz="1800"/>
                  </a:p>
                </p:txBody>
              </p:sp>
              <p:pic>
                <p:nvPicPr>
                  <p:cNvPr id="30" name="Bilde 29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-1" r="4823" b="1945"/>
                  <a:stretch/>
                </p:blipFill>
                <p:spPr>
                  <a:xfrm>
                    <a:off x="2654211" y="5664932"/>
                    <a:ext cx="380751" cy="410946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8" name="Rett linje 27"/>
                <p:cNvCxnSpPr/>
                <p:nvPr/>
              </p:nvCxnSpPr>
              <p:spPr>
                <a:xfrm flipH="1">
                  <a:off x="1763759" y="4866597"/>
                  <a:ext cx="306075" cy="306921"/>
                </a:xfrm>
                <a:prstGeom prst="line">
                  <a:avLst/>
                </a:prstGeom>
                <a:ln w="1905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uppe 46"/>
            <p:cNvGrpSpPr/>
            <p:nvPr/>
          </p:nvGrpSpPr>
          <p:grpSpPr>
            <a:xfrm>
              <a:off x="1012343" y="3811226"/>
              <a:ext cx="326475" cy="327323"/>
              <a:chOff x="818051" y="3365819"/>
              <a:chExt cx="550988" cy="552420"/>
            </a:xfrm>
          </p:grpSpPr>
          <p:sp>
            <p:nvSpPr>
              <p:cNvPr id="48" name="Bindepunkt 47"/>
              <p:cNvSpPr/>
              <p:nvPr/>
            </p:nvSpPr>
            <p:spPr>
              <a:xfrm>
                <a:off x="818051" y="3365819"/>
                <a:ext cx="550988" cy="552420"/>
              </a:xfrm>
              <a:prstGeom prst="flowChartConnector">
                <a:avLst/>
              </a:prstGeom>
              <a:solidFill>
                <a:srgbClr val="0874AA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/>
              </a:p>
            </p:txBody>
          </p:sp>
          <p:pic>
            <p:nvPicPr>
              <p:cNvPr id="49" name="Bilde 48"/>
              <p:cNvPicPr>
                <a:picLocks noChangeAspect="1"/>
              </p:cNvPicPr>
              <p:nvPr/>
            </p:nvPicPr>
            <p:blipFill rotWithShape="1">
              <a:blip r:embed="rId5"/>
              <a:srcRect t="-1" r="4823" b="1945"/>
              <a:stretch/>
            </p:blipFill>
            <p:spPr>
              <a:xfrm>
                <a:off x="924578" y="3437757"/>
                <a:ext cx="344864" cy="392951"/>
              </a:xfrm>
              <a:prstGeom prst="rect">
                <a:avLst/>
              </a:prstGeom>
            </p:spPr>
          </p:pic>
        </p:grpSp>
      </p:grpSp>
      <p:sp>
        <p:nvSpPr>
          <p:cNvPr id="54" name="Rektangel 53">
            <a:hlinkClick r:id="rId6"/>
          </p:cNvPr>
          <p:cNvSpPr/>
          <p:nvPr/>
        </p:nvSpPr>
        <p:spPr>
          <a:xfrm>
            <a:off x="2228620" y="6427892"/>
            <a:ext cx="65325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100" b="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Møtearrangør, Østfold fylkeskommune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5305662" y="4358705"/>
            <a:ext cx="2363545" cy="424680"/>
            <a:chOff x="6252474" y="5879935"/>
            <a:chExt cx="2363545" cy="424680"/>
          </a:xfrm>
        </p:grpSpPr>
        <p:pic>
          <p:nvPicPr>
            <p:cNvPr id="11" name="Bild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58122" b="9704"/>
            <a:stretch/>
          </p:blipFill>
          <p:spPr>
            <a:xfrm>
              <a:off x="6252474" y="5879935"/>
              <a:ext cx="2363545" cy="42468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56" name="Gruppe 55"/>
            <p:cNvGrpSpPr/>
            <p:nvPr/>
          </p:nvGrpSpPr>
          <p:grpSpPr>
            <a:xfrm>
              <a:off x="6431917" y="5970769"/>
              <a:ext cx="276941" cy="277056"/>
              <a:chOff x="4516926" y="5523209"/>
              <a:chExt cx="562413" cy="566239"/>
            </a:xfrm>
          </p:grpSpPr>
          <p:sp>
            <p:nvSpPr>
              <p:cNvPr id="57" name="Bindepunkt 56"/>
              <p:cNvSpPr/>
              <p:nvPr/>
            </p:nvSpPr>
            <p:spPr>
              <a:xfrm>
                <a:off x="4516926" y="5523209"/>
                <a:ext cx="562413" cy="566239"/>
              </a:xfrm>
              <a:prstGeom prst="flowChartConnector">
                <a:avLst/>
              </a:prstGeom>
              <a:solidFill>
                <a:srgbClr val="EFF1F5"/>
              </a:solidFill>
              <a:ln>
                <a:solidFill>
                  <a:srgbClr val="2583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/>
              </a:p>
            </p:txBody>
          </p:sp>
          <p:pic>
            <p:nvPicPr>
              <p:cNvPr id="58" name="Bilde 57"/>
              <p:cNvPicPr>
                <a:picLocks noChangeAspect="1"/>
              </p:cNvPicPr>
              <p:nvPr/>
            </p:nvPicPr>
            <p:blipFill rotWithShape="1">
              <a:blip r:embed="rId4"/>
              <a:srcRect l="20941" t="31597" r="28678" b="29694"/>
              <a:stretch/>
            </p:blipFill>
            <p:spPr>
              <a:xfrm>
                <a:off x="4616589" y="5649842"/>
                <a:ext cx="336509" cy="312971"/>
              </a:xfrm>
              <a:prstGeom prst="rect">
                <a:avLst/>
              </a:prstGeom>
            </p:spPr>
          </p:pic>
        </p:grpSp>
      </p:grpSp>
      <p:sp>
        <p:nvSpPr>
          <p:cNvPr id="3" name="Bue 2"/>
          <p:cNvSpPr/>
          <p:nvPr/>
        </p:nvSpPr>
        <p:spPr>
          <a:xfrm flipH="1">
            <a:off x="4823548" y="3367419"/>
            <a:ext cx="923739" cy="1305357"/>
          </a:xfrm>
          <a:prstGeom prst="arc">
            <a:avLst>
              <a:gd name="adj1" fmla="val 19565312"/>
              <a:gd name="adj2" fmla="val 6581614"/>
            </a:avLst>
          </a:prstGeom>
          <a:ln>
            <a:solidFill>
              <a:srgbClr val="087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9209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83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2707346"/>
            <a:ext cx="6829425" cy="210371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4811070"/>
            <a:ext cx="6829425" cy="7850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14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14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29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62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39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44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32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180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2300"/>
            <a:ext cx="7886700" cy="405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1B41F55-C792-41AF-A235-22AF0C2EE632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86A2A16-2856-471B-9718-BAA598B354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8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6858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645713-D751-4107-8D5F-DB067AF4D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InterCity</a:t>
            </a:r>
            <a:r>
              <a:rPr lang="nb-NO" dirty="0"/>
              <a:t>: Jobben er ennå ikke ferdig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D5A42E-EAF4-48D1-9BD8-644029C72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Fylkesordfører Ole Haabeth, 2. mars 2018</a:t>
            </a:r>
          </a:p>
        </p:txBody>
      </p:sp>
    </p:spTree>
    <p:extLst>
      <p:ext uri="{BB962C8B-B14F-4D97-AF65-F5344CB8AC3E}">
        <p14:creationId xmlns:p14="http://schemas.microsoft.com/office/powerpoint/2010/main" val="344228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1B755-181D-4C1B-869D-474416C6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255" y="751412"/>
            <a:ext cx="7886700" cy="1325563"/>
          </a:xfrm>
        </p:spPr>
        <p:txBody>
          <a:bodyPr/>
          <a:lstStyle/>
          <a:p>
            <a:r>
              <a:rPr lang="nb-NO" dirty="0"/>
              <a:t>Aksjoner på stasjoner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397FC11-781C-47E8-A3AF-EBA45C1B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5" y="2222500"/>
            <a:ext cx="7199489" cy="4049713"/>
          </a:xfrm>
        </p:spPr>
      </p:pic>
    </p:spTree>
    <p:extLst>
      <p:ext uri="{BB962C8B-B14F-4D97-AF65-F5344CB8AC3E}">
        <p14:creationId xmlns:p14="http://schemas.microsoft.com/office/powerpoint/2010/main" val="379837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5"/>
          <p:cNvSpPr/>
          <p:nvPr/>
        </p:nvSpPr>
        <p:spPr>
          <a:xfrm>
            <a:off x="287976" y="2402265"/>
            <a:ext cx="87610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500" dirty="0"/>
          </a:p>
          <a:p>
            <a:r>
              <a:rPr lang="nb-NO" sz="1500" i="1" dirty="0"/>
              <a:t>«Full utbygging av InterCity-systemet med dobbeltspor til Halden, Skien, Lillehammer og Hønefoss er det viktigste samferdselsprosjektet i Norge både for person- og godstransport. Utbyggingen vil løse transportutfordringene på Østlandet, mellom landsdelene og til utlandet. Hele InterCity-utbyggingen må derfor forseres slik at den blir fullført innen 2027. InterCity-utbyggingen er dermed det viktigste samferdselstiltak for Oslo kommune og alle fylkeskommunene på Østlandet - og er således disse fylkenes førsteprioritet. Regjeringen og Stortinget må snarest fatte nødvendige vedtak slik at planarbeid og utbygging tilpasses en framdriftsplan med ferdigstillelse i 2027.»</a:t>
            </a:r>
          </a:p>
          <a:p>
            <a:endParaRPr lang="nb-NO" sz="1500" dirty="0"/>
          </a:p>
          <a:p>
            <a:endParaRPr lang="nb-NO" sz="1500" dirty="0"/>
          </a:p>
        </p:txBody>
      </p:sp>
      <p:sp>
        <p:nvSpPr>
          <p:cNvPr id="5" name="Rectangle 4"/>
          <p:cNvSpPr/>
          <p:nvPr/>
        </p:nvSpPr>
        <p:spPr>
          <a:xfrm>
            <a:off x="287976" y="2125266"/>
            <a:ext cx="44407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350" dirty="0"/>
              <a:t>Vedtak i Kontaktutvalget i Østlandssamarbeidet 10. juni 2016: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nb-NO" dirty="0"/>
              <a:t>Full InterCity-utbygging er hovedmålet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927" y="4473314"/>
            <a:ext cx="739911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100" b="1" dirty="0"/>
              <a:t>Dette står vi samlet om på Østlandet</a:t>
            </a:r>
          </a:p>
          <a:p>
            <a:pPr algn="ctr"/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38505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553259-C849-4DE1-BC2E-68141875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 å bli hørt…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7A72825-01C8-443E-81C7-3019D3133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5" y="2222500"/>
            <a:ext cx="7199489" cy="4049713"/>
          </a:xfrm>
        </p:spPr>
      </p:pic>
    </p:spTree>
    <p:extLst>
      <p:ext uri="{BB962C8B-B14F-4D97-AF65-F5344CB8AC3E}">
        <p14:creationId xmlns:p14="http://schemas.microsoft.com/office/powerpoint/2010/main" val="228540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D8D851-C24E-4AF1-A93C-D7D49078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Å utsette «indre» IC med tre-fire år er uakseptabelt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82117E-C314-4BBE-81F6-DB17AF7FE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…på grunn av miljøpåvirkning</a:t>
            </a:r>
          </a:p>
          <a:p>
            <a:r>
              <a:rPr lang="nb-NO" dirty="0"/>
              <a:t>…på grunn av befolkningsvekst</a:t>
            </a:r>
          </a:p>
          <a:p>
            <a:r>
              <a:rPr lang="nb-NO" dirty="0"/>
              <a:t>…på grunn av forholdene for næringsliv, befolkning og pendlere</a:t>
            </a:r>
          </a:p>
          <a:p>
            <a:r>
              <a:rPr lang="nb-NO" dirty="0"/>
              <a:t>… og for å hindre at troverdigheten til politiske vedtak undergraves ytterligere</a:t>
            </a:r>
          </a:p>
          <a:p>
            <a:r>
              <a:rPr lang="nb-NO" b="1" dirty="0"/>
              <a:t>Vi må fortsette kampen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2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478DC4-AF7B-4778-87DF-761A9FB4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255" y="751412"/>
            <a:ext cx="7886700" cy="1325563"/>
          </a:xfrm>
        </p:spPr>
        <p:txBody>
          <a:bodyPr/>
          <a:lstStyle/>
          <a:p>
            <a:r>
              <a:rPr lang="nb-NO" dirty="0"/>
              <a:t>Fellesmarkeringer virker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F1914E2-7794-4E80-B0FB-7B07564FF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5" y="2222500"/>
            <a:ext cx="7199489" cy="4049713"/>
          </a:xfrm>
        </p:spPr>
      </p:pic>
    </p:spTree>
    <p:extLst>
      <p:ext uri="{BB962C8B-B14F-4D97-AF65-F5344CB8AC3E}">
        <p14:creationId xmlns:p14="http://schemas.microsoft.com/office/powerpoint/2010/main" val="167916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88663"/>
          </a:xfrm>
        </p:spPr>
        <p:txBody>
          <a:bodyPr/>
          <a:lstStyle/>
          <a:p>
            <a:pPr algn="ctr"/>
            <a:r>
              <a:rPr lang="nb-NO" b="1" dirty="0"/>
              <a:t>Østlandssamarbeidet fungerer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919757"/>
            <a:ext cx="7886700" cy="3263504"/>
          </a:xfrm>
        </p:spPr>
        <p:txBody>
          <a:bodyPr>
            <a:normAutofit fontScale="55000" lnSpcReduction="20000"/>
          </a:bodyPr>
          <a:lstStyle/>
          <a:p>
            <a:r>
              <a:rPr lang="nb-NO" dirty="0"/>
              <a:t>Østlandssamarbeidet er politisk initiert og politisk styrt - med tilknyttede administrative strukturer. God forankring i fylkeskommunene avgjørende.</a:t>
            </a:r>
          </a:p>
          <a:p>
            <a:r>
              <a:rPr lang="nb-NO" dirty="0"/>
              <a:t>Alle parter behøver ikke å være med på alle prosjekter – viktig at ikke en part kan blokkere for samarbeid mellom de andre</a:t>
            </a:r>
          </a:p>
          <a:p>
            <a:r>
              <a:rPr lang="nb-NO" dirty="0"/>
              <a:t>Godt politisk samarbeidsklima bygges opp over tid</a:t>
            </a:r>
          </a:p>
          <a:p>
            <a:r>
              <a:rPr lang="nb-NO" dirty="0"/>
              <a:t>Partene i samarbeidet må ha tillit til hverandre og kunne vise raushet i visse situasjoner – alle kan ikke alltid få gjennomslag for sine prioriteringer</a:t>
            </a:r>
          </a:p>
          <a:p>
            <a:r>
              <a:rPr lang="nb-NO" dirty="0"/>
              <a:t>Viktig at samarbeidet kan vise til resultater - samferdsel og europapolitisk samarbeid gode eksempler innen Østlandssamarbeidet</a:t>
            </a:r>
          </a:p>
          <a:p>
            <a:r>
              <a:rPr lang="nb-NO" dirty="0"/>
              <a:t>Fylkeskommunene mener at Østlandssamarbeidet har gitt resultater og effekter de ikke ville oppnådd hver for seg.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04149" y="5416371"/>
            <a:ext cx="7424596" cy="642335"/>
            <a:chOff x="432" y="3744"/>
            <a:chExt cx="4995" cy="429"/>
          </a:xfrm>
        </p:grpSpPr>
        <p:pic>
          <p:nvPicPr>
            <p:cNvPr id="5" name="Picture 5" descr="M:\logoer\Logo-ost-farge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744"/>
              <a:ext cx="1683" cy="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32" y="3936"/>
              <a:ext cx="3312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>
              <a:outerShdw dist="45791" dir="3378596" algn="ctr" rotWithShape="0">
                <a:srgbClr val="008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nb-N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380124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367A19-5034-477A-B159-144FA899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A0DDFC4-1CF6-4A85-BB7F-8F4A7BCA0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761803"/>
            <a:ext cx="7886699" cy="5919132"/>
          </a:xfrm>
        </p:spPr>
      </p:pic>
    </p:spTree>
    <p:extLst>
      <p:ext uri="{BB962C8B-B14F-4D97-AF65-F5344CB8AC3E}">
        <p14:creationId xmlns:p14="http://schemas.microsoft.com/office/powerpoint/2010/main" val="45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F86124-CC25-47DF-98FC-0B9E1A1F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</a:t>
            </a:r>
            <a:r>
              <a:rPr lang="nb-NO" dirty="0" err="1"/>
              <a:t>InterCity</a:t>
            </a:r>
            <a:r>
              <a:rPr lang="nb-NO" dirty="0"/>
              <a:t> er vår tids Bergensbane»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FBD42F-28CD-4CB3-85EC-4F8A76C58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2300"/>
            <a:ext cx="7886700" cy="32109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8EC3C6B-DD8F-4C60-9253-1118FB805BF7}"/>
              </a:ext>
            </a:extLst>
          </p:cNvPr>
          <p:cNvSpPr txBox="1">
            <a:spLocks/>
          </p:cNvSpPr>
          <p:nvPr/>
        </p:nvSpPr>
        <p:spPr>
          <a:xfrm>
            <a:off x="58756" y="5097565"/>
            <a:ext cx="10515600" cy="998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E3B776-750B-499F-945E-2823057D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20056" r="-6553" b="13734"/>
          <a:stretch/>
        </p:blipFill>
        <p:spPr>
          <a:xfrm>
            <a:off x="766873" y="2273779"/>
            <a:ext cx="8238904" cy="306844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A4CA364C-A520-4CA1-A0BD-AA9A91745848}"/>
              </a:ext>
            </a:extLst>
          </p:cNvPr>
          <p:cNvSpPr txBox="1">
            <a:spLocks/>
          </p:cNvSpPr>
          <p:nvPr/>
        </p:nvSpPr>
        <p:spPr>
          <a:xfrm>
            <a:off x="-2078388" y="6128923"/>
            <a:ext cx="10515600" cy="998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CF50000-03B1-4388-B658-A85D9E1CFB37}"/>
              </a:ext>
            </a:extLst>
          </p:cNvPr>
          <p:cNvSpPr txBox="1"/>
          <p:nvPr/>
        </p:nvSpPr>
        <p:spPr>
          <a:xfrm>
            <a:off x="628650" y="5699051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…La oss få den realisert! Det gjør vi best ved å fortsette det gode samarbeidet</a:t>
            </a:r>
          </a:p>
        </p:txBody>
      </p:sp>
    </p:spTree>
    <p:extLst>
      <p:ext uri="{BB962C8B-B14F-4D97-AF65-F5344CB8AC3E}">
        <p14:creationId xmlns:p14="http://schemas.microsoft.com/office/powerpoint/2010/main" val="375570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66EF64-BA23-4EF9-A3DA-FD0929EF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vi fått til?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09AA2-BF92-430A-A8C3-7A814ED8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Samlet framstøt og med det gjennomslag</a:t>
            </a:r>
          </a:p>
          <a:p>
            <a:r>
              <a:rPr lang="nb-NO" dirty="0"/>
              <a:t>Historien har vist at vi er sterke når vi står sammen</a:t>
            </a:r>
          </a:p>
          <a:p>
            <a:endParaRPr lang="nb-NO" dirty="0"/>
          </a:p>
          <a:p>
            <a:r>
              <a:rPr lang="nb-NO" dirty="0"/>
              <a:t>…men forslaget fra Bane Nor de siste dagene viser at vi må fortsette å kjempe for vårt. Kampen er ikke over</a:t>
            </a:r>
          </a:p>
        </p:txBody>
      </p:sp>
    </p:spTree>
    <p:extLst>
      <p:ext uri="{BB962C8B-B14F-4D97-AF65-F5344CB8AC3E}">
        <p14:creationId xmlns:p14="http://schemas.microsoft.com/office/powerpoint/2010/main" val="109166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B65A4A-1862-4ED4-8E62-62E9E6B1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Fellesmarkering i Østfold 21. februar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2C131BE-BD7D-4476-88E3-FDB073572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2" y="2222500"/>
            <a:ext cx="7193095" cy="4049713"/>
          </a:xfrm>
        </p:spPr>
      </p:pic>
    </p:spTree>
    <p:extLst>
      <p:ext uri="{BB962C8B-B14F-4D97-AF65-F5344CB8AC3E}">
        <p14:creationId xmlns:p14="http://schemas.microsoft.com/office/powerpoint/2010/main" val="206180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05255-D2AC-45B7-9CBA-D8EA0334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sak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6558B9-2402-42F3-96FA-E8E0F722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Kontaktutvalget vedtok i 1999 retningslinjer for videre arbeid med den regionale analysen og scenariene. Utvalget vedtok at </a:t>
            </a:r>
            <a:r>
              <a:rPr lang="nb-NO" i="1" dirty="0"/>
              <a:t>den virkelighetsbeskrivelse og de hovedutfordringer som angis i analysen, bør utnyttes som et felles plangrunnlag for fylkeskommunene på Østlandet og av sentrale myndigheter</a:t>
            </a:r>
            <a:r>
              <a:rPr lang="nb-NO" dirty="0"/>
              <a:t>. </a:t>
            </a:r>
          </a:p>
          <a:p>
            <a:r>
              <a:rPr lang="nb-NO" dirty="0"/>
              <a:t>Disse arbeidene resulterte i at fylkeskommunene arbeidet seg fram til en felles regionalpolitisk plattform og et felles handlingsprogram for å fremme ønsket utvikling på Østlandet.</a:t>
            </a:r>
          </a:p>
          <a:p>
            <a:r>
              <a:rPr lang="nb-NO" dirty="0"/>
              <a:t>Fylkeskommunene ble enige om følgende hovedmål og strategi for utviklingen på Østlandet:</a:t>
            </a:r>
          </a:p>
          <a:p>
            <a:pPr lvl="0"/>
            <a:r>
              <a:rPr lang="nb-NO" b="1" i="1" dirty="0"/>
              <a:t>Å videreutvikle Østlandet som en konkurransedyktig region i Europa</a:t>
            </a:r>
            <a:endParaRPr lang="nb-NO" dirty="0"/>
          </a:p>
          <a:p>
            <a:pPr lvl="0"/>
            <a:r>
              <a:rPr lang="nb-NO" b="1" i="1" dirty="0"/>
              <a:t>Å sikre en balansert og bærekraftig utvikling innen regionen gjennom utvikling av flerkjernestruktur. Dette vil minske presset på hovedstadsområdet (Oslo og Akershus) og styrke resten av regionen.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59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65FC3E-E307-48BF-B234-AEA6004B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Østlandspakka: eget prosjekt fra 1999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7D5DEF-D2C9-49CC-9548-D76ACB643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Felles arbeids- og analyseopplegg gjorde det mulig å ligge i forkant av den statlige prosessen for arbeidet med NTP 2002-2011, og samtidig delta mer aktivt og rasjonelt enn fylkeskommunene kunne ha gjort hver for seg.</a:t>
            </a:r>
          </a:p>
          <a:p>
            <a:pPr lvl="0"/>
            <a:r>
              <a:rPr lang="nb-NO" i="1" dirty="0"/>
              <a:t>«Fylkeskommunene innen Østlandssamarbeidet ser ut over fylkesgrensene, og dette er viktig.</a:t>
            </a:r>
          </a:p>
          <a:p>
            <a:pPr lvl="0"/>
            <a:r>
              <a:rPr lang="nb-NO" i="1" dirty="0"/>
              <a:t>Fylkene på Østlandet representerer befolkningstyngdepunktet i Norge, og har en stor andel av transportstrømmene. Videre utgjør Østlandet et knutepunkt nasjonalt for trafikken mot utlandet.</a:t>
            </a:r>
          </a:p>
          <a:p>
            <a:pPr lvl="0"/>
            <a:r>
              <a:rPr lang="nb-NO" i="1" dirty="0"/>
              <a:t>Fylkeskommunene på Østlandet har opptrådt ryddig med sine koordinerte innspill til prosessen med nasjonal transportplan»</a:t>
            </a:r>
            <a:br>
              <a:rPr lang="nb-NO" i="1" dirty="0"/>
            </a:br>
            <a:r>
              <a:rPr lang="nb-NO" sz="1900" dirty="0"/>
              <a:t>Sitat: Terje Moe Gustavsen, samferdselsminister)</a:t>
            </a:r>
          </a:p>
          <a:p>
            <a:r>
              <a:rPr lang="nb-NO" dirty="0"/>
              <a:t> Østlandspakka fra 1999 ble laget som innspill til Nasjonal transportplan (NTP) 2002-2011. </a:t>
            </a:r>
          </a:p>
        </p:txBody>
      </p:sp>
    </p:spTree>
    <p:extLst>
      <p:ext uri="{BB962C8B-B14F-4D97-AF65-F5344CB8AC3E}">
        <p14:creationId xmlns:p14="http://schemas.microsoft.com/office/powerpoint/2010/main" val="251099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CA4461-3826-483A-8EA8-61030505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Hårete mål?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9E94AE-C9FC-4960-933C-FEF7029B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Samlede innspill til samtlige NTP-runder</a:t>
            </a:r>
          </a:p>
          <a:p>
            <a:r>
              <a:rPr lang="nb-NO" dirty="0"/>
              <a:t>Stor påvirkningsaktivitet for full utbygging av </a:t>
            </a:r>
            <a:r>
              <a:rPr lang="nb-NO" dirty="0" err="1"/>
              <a:t>InterCity</a:t>
            </a:r>
            <a:r>
              <a:rPr lang="nb-NO" dirty="0"/>
              <a:t>-triangelet fra 2012</a:t>
            </a:r>
          </a:p>
          <a:p>
            <a:r>
              <a:rPr lang="nb-NO" i="1" dirty="0"/>
              <a:t>«Full utbygging av dobbeltspor på jernbanen fra Oslo til Halden, Skien og Lillehammer innen 2023» </a:t>
            </a:r>
            <a:r>
              <a:rPr lang="nb-NO" dirty="0"/>
              <a:t>- </a:t>
            </a:r>
            <a:r>
              <a:rPr lang="nb-NO" sz="1800" dirty="0"/>
              <a:t>felles budskap fra fylkeskommunene på Østlandet og fra kommunene langs de tre linjene (2012)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628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1314450"/>
            <a:ext cx="58293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nb-NO" sz="3675" b="1" dirty="0"/>
              <a:t>Østlandspakka 1999</a:t>
            </a:r>
            <a:r>
              <a:rPr lang="nb-NO" altLang="nb-NO" sz="2700" b="1" dirty="0"/>
              <a:t/>
            </a:r>
            <a:br>
              <a:rPr lang="nb-NO" altLang="nb-NO" sz="2700" b="1" dirty="0"/>
            </a:br>
            <a:r>
              <a:rPr lang="nb-NO" altLang="nb-NO" sz="2700" b="1" dirty="0"/>
              <a:t>- med tre hovedgrep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657350" y="2208720"/>
            <a:ext cx="5657850" cy="2954910"/>
            <a:chOff x="1098" y="1569"/>
            <a:chExt cx="3360" cy="2023"/>
          </a:xfrm>
        </p:grpSpPr>
        <p:pic>
          <p:nvPicPr>
            <p:cNvPr id="26631" name="Picture 4" descr="Prikket rutenet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569"/>
              <a:ext cx="3327" cy="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dotGrid">
                    <a:fgClr>
                      <a:schemeClr val="folHlink"/>
                    </a:fgClr>
                    <a:bgClr>
                      <a:srgbClr val="BDBDD3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2" name="Text Box 5" descr="Prikket rutenett"/>
            <p:cNvSpPr txBox="1">
              <a:spLocks noChangeArrowheads="1"/>
            </p:cNvSpPr>
            <p:nvPr/>
          </p:nvSpPr>
          <p:spPr bwMode="auto">
            <a:xfrm>
              <a:off x="1098" y="2976"/>
              <a:ext cx="1056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dotGrid">
                    <a:fgClr>
                      <a:schemeClr val="folHlink"/>
                    </a:fgClr>
                    <a:bgClr>
                      <a:srgbClr val="BDBDD3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b-NO" altLang="nb-NO" sz="1050" i="1">
                  <a:latin typeface="Verdana" panose="020B0604030504040204" pitchFamily="34" charset="0"/>
                </a:rPr>
                <a:t>Modernisering av jern-banen, spesielt i tilknyt-ning til InterCity-triangelet Skien – Lillehammer – Halden</a:t>
              </a:r>
              <a:r>
                <a:rPr lang="nb-NO" altLang="nb-NO" sz="675"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26633" name="Text Box 6" descr="Prikket rutenett"/>
            <p:cNvSpPr txBox="1">
              <a:spLocks noChangeArrowheads="1"/>
            </p:cNvSpPr>
            <p:nvPr/>
          </p:nvSpPr>
          <p:spPr bwMode="auto">
            <a:xfrm>
              <a:off x="2256" y="2976"/>
              <a:ext cx="105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dotGrid">
                    <a:fgClr>
                      <a:schemeClr val="folHlink"/>
                    </a:fgClr>
                    <a:bgClr>
                      <a:srgbClr val="BDBDD3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b-NO" altLang="nb-NO" sz="1050" i="1">
                  <a:latin typeface="Verdana" panose="020B0604030504040204" pitchFamily="34" charset="0"/>
                </a:rPr>
                <a:t>Gode transportårer utenom Oslo-området og mellom byregionene i en flerkjernestruktur</a:t>
              </a:r>
            </a:p>
          </p:txBody>
        </p:sp>
        <p:sp>
          <p:nvSpPr>
            <p:cNvPr id="26634" name="Text Box 7" descr="Prikket rutenett"/>
            <p:cNvSpPr txBox="1">
              <a:spLocks noChangeArrowheads="1"/>
            </p:cNvSpPr>
            <p:nvPr/>
          </p:nvSpPr>
          <p:spPr bwMode="auto">
            <a:xfrm>
              <a:off x="3402" y="2990"/>
              <a:ext cx="1056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dotGrid">
                    <a:fgClr>
                      <a:schemeClr val="folHlink"/>
                    </a:fgClr>
                    <a:bgClr>
                      <a:srgbClr val="BDBDD3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b-NO" altLang="nb-NO" sz="1050" i="1">
                  <a:latin typeface="Verdana" panose="020B0604030504040204" pitchFamily="34" charset="0"/>
                </a:rPr>
                <a:t>Utbedring av stam-vegene i de fem nasjonale transport-korridorene gjennom Østlandet</a:t>
              </a:r>
            </a:p>
          </p:txBody>
        </p:sp>
      </p:grp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1600201" y="5314950"/>
            <a:ext cx="6232922" cy="510779"/>
            <a:chOff x="384" y="3744"/>
            <a:chExt cx="5235" cy="429"/>
          </a:xfrm>
        </p:grpSpPr>
        <p:pic>
          <p:nvPicPr>
            <p:cNvPr id="26629" name="Picture 9" descr="M:\logoer\Logo-ost-farge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744"/>
              <a:ext cx="1683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Line 10"/>
            <p:cNvSpPr>
              <a:spLocks noChangeShapeType="1"/>
            </p:cNvSpPr>
            <p:nvPr/>
          </p:nvSpPr>
          <p:spPr bwMode="auto">
            <a:xfrm flipH="1">
              <a:off x="384" y="3936"/>
              <a:ext cx="3504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>
              <a:outerShdw dist="45791" dir="3378596" algn="ctr" rotWithShape="0">
                <a:srgbClr val="008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 sz="1350"/>
            </a:p>
          </p:txBody>
        </p:sp>
      </p:grpSp>
    </p:spTree>
    <p:extLst>
      <p:ext uri="{BB962C8B-B14F-4D97-AF65-F5344CB8AC3E}">
        <p14:creationId xmlns:p14="http://schemas.microsoft.com/office/powerpoint/2010/main" val="241028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/>
          </p:cNvSpPr>
          <p:nvPr/>
        </p:nvSpPr>
        <p:spPr>
          <a:xfrm>
            <a:off x="628650" y="1935454"/>
            <a:ext cx="5349864" cy="34519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1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50" y="857250"/>
            <a:ext cx="3277721" cy="5143500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551377" y="1113641"/>
            <a:ext cx="4635590" cy="574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300" b="1" dirty="0"/>
              <a:t>Østlandspakka 2018-2029 </a:t>
            </a:r>
          </a:p>
        </p:txBody>
      </p:sp>
      <p:sp>
        <p:nvSpPr>
          <p:cNvPr id="6" name="Rektangel 5"/>
          <p:cNvSpPr/>
          <p:nvPr/>
        </p:nvSpPr>
        <p:spPr>
          <a:xfrm>
            <a:off x="692240" y="1770169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100" dirty="0"/>
              <a:t>Kontaktutvalget vedtok 10. juni 2016 følgende hovedprioriteringer: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InterCity</a:t>
            </a:r>
            <a:r>
              <a:rPr lang="nb-NO" dirty="0"/>
              <a:t>-utbyggingen er fortsatt det viktigste samferdselstiltak for Oslo kommune og alle fylkeskommunene på Østlandet - og således disse fylkenes førsteprioritet.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Fortsatt utbygging av hovedvegene i de nasjonale transportkorridorene på Østlandet nødvendig av hensyn til trafikksikkerhet og framkommelighet.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Vesentlig styrking av kollektivtrafikken.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Mer effektiv og miljøvennlig godstransport.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Økt fokus på grensekryssende transport mellom Østlandet og Sverige.</a:t>
            </a:r>
          </a:p>
          <a:p>
            <a:endParaRPr lang="nb-NO" sz="2100" dirty="0"/>
          </a:p>
          <a:p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112720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FBDAB5-3084-4B6B-80CB-B15C024E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Et godt stykke på vei, men er ennå ikke i 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89F482-DE84-4F5C-97F0-E521F95C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2301"/>
            <a:ext cx="7886700" cy="294198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D524B43-2DDD-4746-A035-79DFC0BA879C}"/>
              </a:ext>
            </a:extLst>
          </p:cNvPr>
          <p:cNvSpPr txBox="1">
            <a:spLocks/>
          </p:cNvSpPr>
          <p:nvPr/>
        </p:nvSpPr>
        <p:spPr>
          <a:xfrm>
            <a:off x="628650" y="5547321"/>
            <a:ext cx="7886700" cy="63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sz="9600" dirty="0" err="1"/>
              <a:t>InterCity</a:t>
            </a:r>
            <a:r>
              <a:rPr lang="nb-NO" sz="9600" dirty="0"/>
              <a:t> er fortsatt Norges viktigste samferdselsprosjekt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0368C8-4EA2-40BF-9DF4-D942BAE9EE24}"/>
              </a:ext>
            </a:extLst>
          </p:cNvPr>
          <p:cNvGrpSpPr/>
          <p:nvPr/>
        </p:nvGrpSpPr>
        <p:grpSpPr>
          <a:xfrm>
            <a:off x="628650" y="2222301"/>
            <a:ext cx="7550730" cy="2637374"/>
            <a:chOff x="0" y="-8264"/>
            <a:chExt cx="12191999" cy="49077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3AA9C3-BCCF-4AA7-A3AB-19D9C8BD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64"/>
              <a:ext cx="7319883" cy="48994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1A85C3-B74E-4D60-A1F5-0AB9F114D5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07"/>
            <a:stretch/>
          </p:blipFill>
          <p:spPr>
            <a:xfrm>
              <a:off x="4304580" y="0"/>
              <a:ext cx="7887419" cy="489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2360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Østfold fylkeskommune farger 2">
      <a:dk1>
        <a:sysClr val="windowText" lastClr="000000"/>
      </a:dk1>
      <a:lt1>
        <a:sysClr val="window" lastClr="FFFFFF"/>
      </a:lt1>
      <a:dk2>
        <a:srgbClr val="00546C"/>
      </a:dk2>
      <a:lt2>
        <a:srgbClr val="E7E6E6"/>
      </a:lt2>
      <a:accent1>
        <a:srgbClr val="64A183"/>
      </a:accent1>
      <a:accent2>
        <a:srgbClr val="F28F22"/>
      </a:accent2>
      <a:accent3>
        <a:srgbClr val="837672"/>
      </a:accent3>
      <a:accent4>
        <a:srgbClr val="FFD25C"/>
      </a:accent4>
      <a:accent5>
        <a:srgbClr val="903370"/>
      </a:accent5>
      <a:accent6>
        <a:srgbClr val="64C2C8"/>
      </a:accent6>
      <a:hlink>
        <a:srgbClr val="0563C1"/>
      </a:hlink>
      <a:folHlink>
        <a:srgbClr val="954F72"/>
      </a:folHlink>
    </a:clrScheme>
    <a:fontScheme name="Østfold fylkeskommune skrifter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Rutenett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89D3FFDF-5741-4099-A038-9D17A041E40C}" vid="{E5DFC9D7-E8C5-4271-927E-CFDFA658EA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127</TotalTime>
  <Words>824</Words>
  <Application>Microsoft Office PowerPoint</Application>
  <PresentationFormat>Skjermfremvisning (4:3)</PresentationFormat>
  <Paragraphs>68</Paragraphs>
  <Slides>17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Segoe UI</vt:lpstr>
      <vt:lpstr>Segoe UI Semibold</vt:lpstr>
      <vt:lpstr>Times New Roman</vt:lpstr>
      <vt:lpstr>Verdana</vt:lpstr>
      <vt:lpstr>Default Theme</vt:lpstr>
      <vt:lpstr>InterCity: Jobben er ennå ikke ferdig</vt:lpstr>
      <vt:lpstr>Hva har vi fått til?</vt:lpstr>
      <vt:lpstr>Fellesmarkering i Østfold 21. februar</vt:lpstr>
      <vt:lpstr>Felles sak</vt:lpstr>
      <vt:lpstr>Østlandspakka: eget prosjekt fra 1999 </vt:lpstr>
      <vt:lpstr>Hårete mål?</vt:lpstr>
      <vt:lpstr>Østlandspakka 1999 - med tre hovedgrep</vt:lpstr>
      <vt:lpstr>PowerPoint-presentasjon</vt:lpstr>
      <vt:lpstr>Et godt stykke på vei, men er ennå ikke i mål</vt:lpstr>
      <vt:lpstr>Aksjoner på stasjoner</vt:lpstr>
      <vt:lpstr>Full InterCity-utbygging er hovedmålet</vt:lpstr>
      <vt:lpstr>Viktig å bli hørt…</vt:lpstr>
      <vt:lpstr>Å utsette «indre» IC med tre-fire år er uakseptabelt </vt:lpstr>
      <vt:lpstr>Fellesmarkeringer virker</vt:lpstr>
      <vt:lpstr>Østlandssamarbeidet fungerer</vt:lpstr>
      <vt:lpstr>PowerPoint-presentasjon</vt:lpstr>
      <vt:lpstr>«InterCity er vår tids Bergensbane»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InterCity: Jobben er ennå ikke ferdig</dc:title>
  <dc:creator>Fredrik Andreas Norland</dc:creator>
  <cp:lastModifiedBy>Jon Petter Arntzen</cp:lastModifiedBy>
  <cp:revision>8</cp:revision>
  <dcterms:created xsi:type="dcterms:W3CDTF">2018-02-20T11:30:02Z</dcterms:created>
  <dcterms:modified xsi:type="dcterms:W3CDTF">2018-02-28T09:28:25Z</dcterms:modified>
</cp:coreProperties>
</file>