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98" r:id="rId2"/>
    <p:sldId id="256" r:id="rId3"/>
    <p:sldId id="257" r:id="rId4"/>
    <p:sldId id="335" r:id="rId5"/>
    <p:sldId id="315" r:id="rId6"/>
    <p:sldId id="316" r:id="rId7"/>
    <p:sldId id="330" r:id="rId8"/>
    <p:sldId id="292" r:id="rId9"/>
    <p:sldId id="262" r:id="rId10"/>
    <p:sldId id="319" r:id="rId11"/>
    <p:sldId id="327" r:id="rId12"/>
    <p:sldId id="323" r:id="rId13"/>
    <p:sldId id="324" r:id="rId14"/>
    <p:sldId id="320" r:id="rId15"/>
    <p:sldId id="286" r:id="rId16"/>
    <p:sldId id="287" r:id="rId17"/>
    <p:sldId id="328" r:id="rId18"/>
    <p:sldId id="263" r:id="rId19"/>
    <p:sldId id="331" r:id="rId20"/>
    <p:sldId id="329" r:id="rId21"/>
    <p:sldId id="322" r:id="rId22"/>
    <p:sldId id="302" r:id="rId23"/>
    <p:sldId id="276" r:id="rId24"/>
    <p:sldId id="304" r:id="rId25"/>
    <p:sldId id="303" r:id="rId26"/>
    <p:sldId id="305" r:id="rId27"/>
    <p:sldId id="306" r:id="rId28"/>
    <p:sldId id="336" r:id="rId29"/>
    <p:sldId id="337" r:id="rId30"/>
    <p:sldId id="338" r:id="rId31"/>
    <p:sldId id="296" r:id="rId32"/>
    <p:sldId id="271" r:id="rId33"/>
    <p:sldId id="313" r:id="rId3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302" autoAdjust="0"/>
    <p:restoredTop sz="86389" autoAdjust="0"/>
  </p:normalViewPr>
  <p:slideViewPr>
    <p:cSldViewPr>
      <p:cViewPr varScale="1">
        <p:scale>
          <a:sx n="62" d="100"/>
          <a:sy n="62" d="100"/>
        </p:scale>
        <p:origin x="163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53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KMD 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5C2EE685-B29B-41F3-A0DA-7C7440072973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9E1B951C-F867-4183-A159-13DFF96633AD}" type="parTrans" cxnId="{285A7197-A382-4B90-AF86-EB77A0C5DFC1}">
      <dgm:prSet/>
      <dgm:spPr/>
      <dgm:t>
        <a:bodyPr/>
        <a:lstStyle/>
        <a:p>
          <a:endParaRPr lang="nb-NO"/>
        </a:p>
      </dgm:t>
    </dgm:pt>
    <dgm:pt modelId="{C05E0BE4-94AB-4D5A-8311-067F0E992517}" type="sibTrans" cxnId="{285A7197-A382-4B90-AF86-EB77A0C5DFC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D8C2051-4C30-4086-806A-D11A070A6119}" type="pres">
      <dgm:prSet presAssocID="{5C2EE685-B29B-41F3-A0DA-7C7440072973}" presName="Name8" presStyleCnt="0"/>
      <dgm:spPr/>
    </dgm:pt>
    <dgm:pt modelId="{E8FBD5AA-3FFF-4E07-A975-A663159BDB2A}" type="pres">
      <dgm:prSet presAssocID="{5C2EE685-B29B-41F3-A0DA-7C7440072973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F3FD49-DBE1-4FDF-B31A-4AB1094F874E}" type="pres">
      <dgm:prSet presAssocID="{5C2EE685-B29B-41F3-A0DA-7C74400729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85A7197-A382-4B90-AF86-EB77A0C5DFC1}" srcId="{5E3B1351-CCB8-4B03-A30A-F949B72E91CA}" destId="{5C2EE685-B29B-41F3-A0DA-7C7440072973}" srcOrd="1" destOrd="0" parTransId="{9E1B951C-F867-4183-A159-13DFF96633AD}" sibTransId="{C05E0BE4-94AB-4D5A-8311-067F0E992517}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7FABE92B-E35E-4ADA-9227-648C7C4456CD}" type="presOf" srcId="{790C9B2F-B93E-4319-848D-CE00C370E714}" destId="{7E80EBF2-E929-4A3B-9430-56E4A4B6F833}" srcOrd="1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F7965AF8-BDDC-4124-B505-5E87D0E2C501}" type="presOf" srcId="{5E3B1351-CCB8-4B03-A30A-F949B72E91CA}" destId="{E2672EC7-CDC0-4CBF-9571-4CFFA3722F44}" srcOrd="0" destOrd="0" presId="urn:microsoft.com/office/officeart/2005/8/layout/pyramid1"/>
    <dgm:cxn modelId="{5A898420-81A1-4EC3-99AF-9B17BB8BBB89}" type="presOf" srcId="{2FE21742-EE9D-4EA8-A194-F91C0E1B2630}" destId="{D3701DD0-9100-485F-8B05-ED25E83686F8}" srcOrd="1" destOrd="0" presId="urn:microsoft.com/office/officeart/2005/8/layout/pyramid1"/>
    <dgm:cxn modelId="{71979B4E-6787-4265-8BA1-B749A7464D6C}" type="presOf" srcId="{790C9B2F-B93E-4319-848D-CE00C370E714}" destId="{2554997B-E63B-4CDA-A9E0-29950B95CB51}" srcOrd="0" destOrd="0" presId="urn:microsoft.com/office/officeart/2005/8/layout/pyramid1"/>
    <dgm:cxn modelId="{B96B05E5-51C2-4B5C-93AC-8652D2132F83}" type="presOf" srcId="{5C2EE685-B29B-41F3-A0DA-7C7440072973}" destId="{E8FBD5AA-3FFF-4E07-A975-A663159BDB2A}" srcOrd="0" destOrd="0" presId="urn:microsoft.com/office/officeart/2005/8/layout/pyramid1"/>
    <dgm:cxn modelId="{610F573C-38B7-43A1-B64B-48B884FF4EED}" type="presOf" srcId="{5C2EE685-B29B-41F3-A0DA-7C7440072973}" destId="{FFF3FD49-DBE1-4FDF-B31A-4AB1094F874E}" srcOrd="1" destOrd="0" presId="urn:microsoft.com/office/officeart/2005/8/layout/pyramid1"/>
    <dgm:cxn modelId="{151ADA19-875C-462C-985D-5A279B9DDB03}" type="presOf" srcId="{2FE21742-EE9D-4EA8-A194-F91C0E1B2630}" destId="{A843BE40-FD24-47C9-9C41-258A47514AF0}" srcOrd="0" destOrd="0" presId="urn:microsoft.com/office/officeart/2005/8/layout/pyramid1"/>
    <dgm:cxn modelId="{5E9EB5F4-E445-49DA-800A-30F863E1A765}" type="presParOf" srcId="{E2672EC7-CDC0-4CBF-9571-4CFFA3722F44}" destId="{03383C40-0AD0-4045-B9CF-5A4A1DE59E09}" srcOrd="0" destOrd="0" presId="urn:microsoft.com/office/officeart/2005/8/layout/pyramid1"/>
    <dgm:cxn modelId="{0EF78376-C33D-4F08-B061-3C6520D9B44B}" type="presParOf" srcId="{03383C40-0AD0-4045-B9CF-5A4A1DE59E09}" destId="{A843BE40-FD24-47C9-9C41-258A47514AF0}" srcOrd="0" destOrd="0" presId="urn:microsoft.com/office/officeart/2005/8/layout/pyramid1"/>
    <dgm:cxn modelId="{27A6CF7C-D333-4F32-8621-14B9377D08BF}" type="presParOf" srcId="{03383C40-0AD0-4045-B9CF-5A4A1DE59E09}" destId="{D3701DD0-9100-485F-8B05-ED25E83686F8}" srcOrd="1" destOrd="0" presId="urn:microsoft.com/office/officeart/2005/8/layout/pyramid1"/>
    <dgm:cxn modelId="{C3DC88D1-C71C-475C-8F82-0D667998930B}" type="presParOf" srcId="{E2672EC7-CDC0-4CBF-9571-4CFFA3722F44}" destId="{ED8C2051-4C30-4086-806A-D11A070A6119}" srcOrd="1" destOrd="0" presId="urn:microsoft.com/office/officeart/2005/8/layout/pyramid1"/>
    <dgm:cxn modelId="{2FDD623F-C04B-42E6-BC5F-BE2824364473}" type="presParOf" srcId="{ED8C2051-4C30-4086-806A-D11A070A6119}" destId="{E8FBD5AA-3FFF-4E07-A975-A663159BDB2A}" srcOrd="0" destOrd="0" presId="urn:microsoft.com/office/officeart/2005/8/layout/pyramid1"/>
    <dgm:cxn modelId="{3A58A015-EE1D-49DA-BE88-996FE5DED9C0}" type="presParOf" srcId="{ED8C2051-4C30-4086-806A-D11A070A6119}" destId="{FFF3FD49-DBE1-4FDF-B31A-4AB1094F874E}" srcOrd="1" destOrd="0" presId="urn:microsoft.com/office/officeart/2005/8/layout/pyramid1"/>
    <dgm:cxn modelId="{E34537D4-AEE0-42B3-9FF9-6A8119B5E892}" type="presParOf" srcId="{E2672EC7-CDC0-4CBF-9571-4CFFA3722F44}" destId="{48E0E900-4DC6-48DB-A8EF-768D7F1C7BC4}" srcOrd="2" destOrd="0" presId="urn:microsoft.com/office/officeart/2005/8/layout/pyramid1"/>
    <dgm:cxn modelId="{211141E4-6028-44D8-9D0C-B7A511BF9609}" type="presParOf" srcId="{48E0E900-4DC6-48DB-A8EF-768D7F1C7BC4}" destId="{2554997B-E63B-4CDA-A9E0-29950B95CB51}" srcOrd="0" destOrd="0" presId="urn:microsoft.com/office/officeart/2005/8/layout/pyramid1"/>
    <dgm:cxn modelId="{76F47AE1-1166-4DE2-98D8-86B954B1B24D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Sam-</a:t>
          </a:r>
        </a:p>
        <a:p>
          <a:r>
            <a:rPr lang="nb-NO" dirty="0" smtClean="0">
              <a:solidFill>
                <a:schemeClr val="bg1"/>
              </a:solidFill>
            </a:rPr>
            <a:t>ferdsel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b="1" dirty="0" smtClean="0"/>
            <a:t>Direktorat, </a:t>
          </a:r>
          <a:r>
            <a:rPr lang="nb-NO" b="1" dirty="0" err="1" smtClean="0"/>
            <a:t>sf</a:t>
          </a:r>
          <a:endParaRPr lang="nb-NO" b="1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Vegvesenets regioner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15C9819-AA83-4B3F-A861-5A050564E8E3}" type="presOf" srcId="{5E3B1351-CCB8-4B03-A30A-F949B72E91CA}" destId="{E2672EC7-CDC0-4CBF-9571-4CFFA3722F44}" srcOrd="0" destOrd="0" presId="urn:microsoft.com/office/officeart/2005/8/layout/pyramid1"/>
    <dgm:cxn modelId="{A0F5895B-F715-4012-BC1D-B0B78E89A605}" type="presOf" srcId="{790C9B2F-B93E-4319-848D-CE00C370E714}" destId="{7E80EBF2-E929-4A3B-9430-56E4A4B6F833}" srcOrd="1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1D0AE82F-2A3B-4A83-9EC9-63FCFB5C3927}" type="presOf" srcId="{63CB3CE0-C456-407E-88B4-9FADCFA851C6}" destId="{08C8FD75-7F25-40EA-AF6E-1C03AC805D18}" srcOrd="0" destOrd="0" presId="urn:microsoft.com/office/officeart/2005/8/layout/pyramid1"/>
    <dgm:cxn modelId="{7BE6211A-9FCF-47FA-8010-7E4CDCA4D68F}" type="presOf" srcId="{2FE21742-EE9D-4EA8-A194-F91C0E1B2630}" destId="{A843BE40-FD24-47C9-9C41-258A47514AF0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090A2A79-3BCB-4E4C-8597-C62B45A8AE01}" type="presOf" srcId="{63CB3CE0-C456-407E-88B4-9FADCFA851C6}" destId="{1F8AEA6B-D248-4D31-8B8E-EDA9E1F5CB74}" srcOrd="1" destOrd="0" presId="urn:microsoft.com/office/officeart/2005/8/layout/pyramid1"/>
    <dgm:cxn modelId="{90FE81FE-713C-4C10-AFBD-5D2CAD6E1DCA}" type="presOf" srcId="{790C9B2F-B93E-4319-848D-CE00C370E714}" destId="{2554997B-E63B-4CDA-A9E0-29950B95CB51}" srcOrd="0" destOrd="0" presId="urn:microsoft.com/office/officeart/2005/8/layout/pyramid1"/>
    <dgm:cxn modelId="{F0DAECCF-B3C7-4F3B-87FE-EE042485A1E6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4D32D7D3-2CFD-453E-A5B6-8A994CD666DF}" type="presParOf" srcId="{E2672EC7-CDC0-4CBF-9571-4CFFA3722F44}" destId="{03383C40-0AD0-4045-B9CF-5A4A1DE59E09}" srcOrd="0" destOrd="0" presId="urn:microsoft.com/office/officeart/2005/8/layout/pyramid1"/>
    <dgm:cxn modelId="{0B321173-0F0B-4E7C-B441-F12D66244FEE}" type="presParOf" srcId="{03383C40-0AD0-4045-B9CF-5A4A1DE59E09}" destId="{A843BE40-FD24-47C9-9C41-258A47514AF0}" srcOrd="0" destOrd="0" presId="urn:microsoft.com/office/officeart/2005/8/layout/pyramid1"/>
    <dgm:cxn modelId="{0897A9FF-89BF-48F3-883C-9189EC3E8494}" type="presParOf" srcId="{03383C40-0AD0-4045-B9CF-5A4A1DE59E09}" destId="{D3701DD0-9100-485F-8B05-ED25E83686F8}" srcOrd="1" destOrd="0" presId="urn:microsoft.com/office/officeart/2005/8/layout/pyramid1"/>
    <dgm:cxn modelId="{5EDCA0DE-9EC5-4D89-A2DB-D54DEB758521}" type="presParOf" srcId="{E2672EC7-CDC0-4CBF-9571-4CFFA3722F44}" destId="{1DE226E0-6BCC-4559-92BE-DCFE4E61EA3D}" srcOrd="1" destOrd="0" presId="urn:microsoft.com/office/officeart/2005/8/layout/pyramid1"/>
    <dgm:cxn modelId="{5B0152A9-5816-4996-9C7B-75FC7E7D660E}" type="presParOf" srcId="{1DE226E0-6BCC-4559-92BE-DCFE4E61EA3D}" destId="{08C8FD75-7F25-40EA-AF6E-1C03AC805D18}" srcOrd="0" destOrd="0" presId="urn:microsoft.com/office/officeart/2005/8/layout/pyramid1"/>
    <dgm:cxn modelId="{252E2BDA-296E-433F-A83D-37CD8A31EAD5}" type="presParOf" srcId="{1DE226E0-6BCC-4559-92BE-DCFE4E61EA3D}" destId="{1F8AEA6B-D248-4D31-8B8E-EDA9E1F5CB74}" srcOrd="1" destOrd="0" presId="urn:microsoft.com/office/officeart/2005/8/layout/pyramid1"/>
    <dgm:cxn modelId="{4A5FA412-B55A-4935-8225-5484FC8E3A7E}" type="presParOf" srcId="{E2672EC7-CDC0-4CBF-9571-4CFFA3722F44}" destId="{48E0E900-4DC6-48DB-A8EF-768D7F1C7BC4}" srcOrd="2" destOrd="0" presId="urn:microsoft.com/office/officeart/2005/8/layout/pyramid1"/>
    <dgm:cxn modelId="{76BC2D35-1209-4354-B078-D0B4DC5ED691}" type="presParOf" srcId="{48E0E900-4DC6-48DB-A8EF-768D7F1C7BC4}" destId="{2554997B-E63B-4CDA-A9E0-29950B95CB51}" srcOrd="0" destOrd="0" presId="urn:microsoft.com/office/officeart/2005/8/layout/pyramid1"/>
    <dgm:cxn modelId="{2D3EBE4B-DD42-4CCE-89CA-19970BAD7F8B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KMD 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511A6D32-8B90-4C6E-85D1-C60D233A10D1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BC9D3728-3071-4322-B1BA-C83DB9323A4E}" type="parTrans" cxnId="{DE0BEA07-2050-4DD8-AB11-6E864178C9B8}">
      <dgm:prSet/>
      <dgm:spPr/>
      <dgm:t>
        <a:bodyPr/>
        <a:lstStyle/>
        <a:p>
          <a:endParaRPr lang="nb-NO"/>
        </a:p>
      </dgm:t>
    </dgm:pt>
    <dgm:pt modelId="{99D8BFD0-AEB4-44D3-8716-5830A1D14C04}" type="sibTrans" cxnId="{DE0BEA07-2050-4DD8-AB11-6E864178C9B8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327E5E-E9DE-48BC-A045-2F49723CC90D}" type="pres">
      <dgm:prSet presAssocID="{511A6D32-8B90-4C6E-85D1-C60D233A10D1}" presName="Name8" presStyleCnt="0"/>
      <dgm:spPr/>
    </dgm:pt>
    <dgm:pt modelId="{77606CDA-D161-46D5-BB06-0F383A48DB80}" type="pres">
      <dgm:prSet presAssocID="{511A6D32-8B90-4C6E-85D1-C60D233A10D1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ECDA53-63F1-4604-95D5-3A7A0B45DBD4}" type="pres">
      <dgm:prSet presAssocID="{511A6D32-8B90-4C6E-85D1-C60D233A10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9D4439D-CF11-4B6B-9693-C55DB9A0038B}" type="presOf" srcId="{5E3B1351-CCB8-4B03-A30A-F949B72E91CA}" destId="{E2672EC7-CDC0-4CBF-9571-4CFFA3722F44}" srcOrd="0" destOrd="0" presId="urn:microsoft.com/office/officeart/2005/8/layout/pyramid1"/>
    <dgm:cxn modelId="{4CDEA9F3-34D2-4247-9E3C-D65304C3C3BF}" type="presOf" srcId="{2FE21742-EE9D-4EA8-A194-F91C0E1B2630}" destId="{D3701DD0-9100-485F-8B05-ED25E83686F8}" srcOrd="1" destOrd="0" presId="urn:microsoft.com/office/officeart/2005/8/layout/pyramid1"/>
    <dgm:cxn modelId="{CEC28517-2DF7-45EA-BF53-2EC31ADA8FD4}" type="presOf" srcId="{2FE21742-EE9D-4EA8-A194-F91C0E1B2630}" destId="{A843BE40-FD24-47C9-9C41-258A47514AF0}" srcOrd="0" destOrd="0" presId="urn:microsoft.com/office/officeart/2005/8/layout/pyramid1"/>
    <dgm:cxn modelId="{64F56AF0-F2DC-496C-AB00-BDCE99ECEB80}" type="presOf" srcId="{511A6D32-8B90-4C6E-85D1-C60D233A10D1}" destId="{DBECDA53-63F1-4604-95D5-3A7A0B45DBD4}" srcOrd="1" destOrd="0" presId="urn:microsoft.com/office/officeart/2005/8/layout/pyramid1"/>
    <dgm:cxn modelId="{E8EA9ACE-04DB-481D-973E-5863ED85730D}" type="presOf" srcId="{790C9B2F-B93E-4319-848D-CE00C370E714}" destId="{2554997B-E63B-4CDA-A9E0-29950B95CB51}" srcOrd="0" destOrd="0" presId="urn:microsoft.com/office/officeart/2005/8/layout/pyramid1"/>
    <dgm:cxn modelId="{4588F692-3EA0-4ADF-A7EA-41B9E9C7B087}" type="presOf" srcId="{790C9B2F-B93E-4319-848D-CE00C370E714}" destId="{7E80EBF2-E929-4A3B-9430-56E4A4B6F833}" srcOrd="1" destOrd="0" presId="urn:microsoft.com/office/officeart/2005/8/layout/pyramid1"/>
    <dgm:cxn modelId="{DE0BEA07-2050-4DD8-AB11-6E864178C9B8}" srcId="{5E3B1351-CCB8-4B03-A30A-F949B72E91CA}" destId="{511A6D32-8B90-4C6E-85D1-C60D233A10D1}" srcOrd="1" destOrd="0" parTransId="{BC9D3728-3071-4322-B1BA-C83DB9323A4E}" sibTransId="{99D8BFD0-AEB4-44D3-8716-5830A1D14C04}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7A67AE71-D4C9-4734-82BD-63BF55884A6C}" type="presOf" srcId="{511A6D32-8B90-4C6E-85D1-C60D233A10D1}" destId="{77606CDA-D161-46D5-BB06-0F383A48DB80}" srcOrd="0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DD1436D6-6949-4194-886F-2F00AB76B4B0}" type="presParOf" srcId="{E2672EC7-CDC0-4CBF-9571-4CFFA3722F44}" destId="{03383C40-0AD0-4045-B9CF-5A4A1DE59E09}" srcOrd="0" destOrd="0" presId="urn:microsoft.com/office/officeart/2005/8/layout/pyramid1"/>
    <dgm:cxn modelId="{EDFAA61B-0469-445F-9F91-3C1F76B8C43E}" type="presParOf" srcId="{03383C40-0AD0-4045-B9CF-5A4A1DE59E09}" destId="{A843BE40-FD24-47C9-9C41-258A47514AF0}" srcOrd="0" destOrd="0" presId="urn:microsoft.com/office/officeart/2005/8/layout/pyramid1"/>
    <dgm:cxn modelId="{BF6F13EA-A51D-407C-8AA5-0BE4343DE660}" type="presParOf" srcId="{03383C40-0AD0-4045-B9CF-5A4A1DE59E09}" destId="{D3701DD0-9100-485F-8B05-ED25E83686F8}" srcOrd="1" destOrd="0" presId="urn:microsoft.com/office/officeart/2005/8/layout/pyramid1"/>
    <dgm:cxn modelId="{8CBCC60F-4F53-4920-8A37-335CB3B07453}" type="presParOf" srcId="{E2672EC7-CDC0-4CBF-9571-4CFFA3722F44}" destId="{A7327E5E-E9DE-48BC-A045-2F49723CC90D}" srcOrd="1" destOrd="0" presId="urn:microsoft.com/office/officeart/2005/8/layout/pyramid1"/>
    <dgm:cxn modelId="{EF3A0A4B-A9AF-40E9-B225-615A17F3FD12}" type="presParOf" srcId="{A7327E5E-E9DE-48BC-A045-2F49723CC90D}" destId="{77606CDA-D161-46D5-BB06-0F383A48DB80}" srcOrd="0" destOrd="0" presId="urn:microsoft.com/office/officeart/2005/8/layout/pyramid1"/>
    <dgm:cxn modelId="{0C958EF0-3FCC-4D14-8A82-FDEA21F112C6}" type="presParOf" srcId="{A7327E5E-E9DE-48BC-A045-2F49723CC90D}" destId="{DBECDA53-63F1-4604-95D5-3A7A0B45DBD4}" srcOrd="1" destOrd="0" presId="urn:microsoft.com/office/officeart/2005/8/layout/pyramid1"/>
    <dgm:cxn modelId="{7B99740C-AAB6-4C88-BBE5-DBE2A7942235}" type="presParOf" srcId="{E2672EC7-CDC0-4CBF-9571-4CFFA3722F44}" destId="{48E0E900-4DC6-48DB-A8EF-768D7F1C7BC4}" srcOrd="2" destOrd="0" presId="urn:microsoft.com/office/officeart/2005/8/layout/pyramid1"/>
    <dgm:cxn modelId="{D6404AB6-FFBB-4F5E-A4DB-0724A4116409}" type="presParOf" srcId="{48E0E900-4DC6-48DB-A8EF-768D7F1C7BC4}" destId="{2554997B-E63B-4CDA-A9E0-29950B95CB51}" srcOrd="0" destOrd="0" presId="urn:microsoft.com/office/officeart/2005/8/layout/pyramid1"/>
    <dgm:cxn modelId="{812D24E2-72EF-4B9D-A8B2-10C76445D55D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Helse</a:t>
          </a:r>
          <a:endParaRPr lang="nb-NO" dirty="0">
            <a:solidFill>
              <a:schemeClr val="bg1"/>
            </a:solidFill>
          </a:endParaRP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42BC6010-C313-47A1-A10C-CB9F83161628}" type="presOf" srcId="{790C9B2F-B93E-4319-848D-CE00C370E714}" destId="{7E80EBF2-E929-4A3B-9430-56E4A4B6F833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A165E446-E580-483A-B25F-0336D0AECE50}" type="presOf" srcId="{790C9B2F-B93E-4319-848D-CE00C370E714}" destId="{2554997B-E63B-4CDA-A9E0-29950B95CB51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168C9D87-5258-4E57-BA83-5DF0808AC260}" type="presOf" srcId="{63CB3CE0-C456-407E-88B4-9FADCFA851C6}" destId="{1F8AEA6B-D248-4D31-8B8E-EDA9E1F5CB74}" srcOrd="1" destOrd="0" presId="urn:microsoft.com/office/officeart/2005/8/layout/pyramid1"/>
    <dgm:cxn modelId="{CF22466A-84C5-4F58-9EB7-FE0C1C53F2F6}" type="presOf" srcId="{5E3B1351-CCB8-4B03-A30A-F949B72E91CA}" destId="{E2672EC7-CDC0-4CBF-9571-4CFFA3722F44}" srcOrd="0" destOrd="0" presId="urn:microsoft.com/office/officeart/2005/8/layout/pyramid1"/>
    <dgm:cxn modelId="{73619A14-3E49-4100-8E97-64CF90A1AE02}" type="presOf" srcId="{63CB3CE0-C456-407E-88B4-9FADCFA851C6}" destId="{08C8FD75-7F25-40EA-AF6E-1C03AC805D18}" srcOrd="0" destOrd="0" presId="urn:microsoft.com/office/officeart/2005/8/layout/pyramid1"/>
    <dgm:cxn modelId="{3CAF6368-DE2C-425E-96A7-B4B9D24ABE01}" type="presOf" srcId="{2FE21742-EE9D-4EA8-A194-F91C0E1B2630}" destId="{D3701DD0-9100-485F-8B05-ED25E83686F8}" srcOrd="1" destOrd="0" presId="urn:microsoft.com/office/officeart/2005/8/layout/pyramid1"/>
    <dgm:cxn modelId="{D630E680-6E3B-48A4-919C-D3E031050B5C}" type="presOf" srcId="{2FE21742-EE9D-4EA8-A194-F91C0E1B2630}" destId="{A843BE40-FD24-47C9-9C41-258A47514AF0}" srcOrd="0" destOrd="0" presId="urn:microsoft.com/office/officeart/2005/8/layout/pyramid1"/>
    <dgm:cxn modelId="{6D625026-B9A0-422D-87E2-F827D2B07EDE}" type="presParOf" srcId="{E2672EC7-CDC0-4CBF-9571-4CFFA3722F44}" destId="{03383C40-0AD0-4045-B9CF-5A4A1DE59E09}" srcOrd="0" destOrd="0" presId="urn:microsoft.com/office/officeart/2005/8/layout/pyramid1"/>
    <dgm:cxn modelId="{1DC8A40A-F328-4F9D-93B3-A1B3400CFA1B}" type="presParOf" srcId="{03383C40-0AD0-4045-B9CF-5A4A1DE59E09}" destId="{A843BE40-FD24-47C9-9C41-258A47514AF0}" srcOrd="0" destOrd="0" presId="urn:microsoft.com/office/officeart/2005/8/layout/pyramid1"/>
    <dgm:cxn modelId="{824BB81A-D3A4-4018-98AC-ED6BBFC4442E}" type="presParOf" srcId="{03383C40-0AD0-4045-B9CF-5A4A1DE59E09}" destId="{D3701DD0-9100-485F-8B05-ED25E83686F8}" srcOrd="1" destOrd="0" presId="urn:microsoft.com/office/officeart/2005/8/layout/pyramid1"/>
    <dgm:cxn modelId="{CF613944-C4FE-47D5-BB5D-9C9C543255A7}" type="presParOf" srcId="{E2672EC7-CDC0-4CBF-9571-4CFFA3722F44}" destId="{1DE226E0-6BCC-4559-92BE-DCFE4E61EA3D}" srcOrd="1" destOrd="0" presId="urn:microsoft.com/office/officeart/2005/8/layout/pyramid1"/>
    <dgm:cxn modelId="{3FDDA466-1853-4F60-B0AE-4370EE5BFEC5}" type="presParOf" srcId="{1DE226E0-6BCC-4559-92BE-DCFE4E61EA3D}" destId="{08C8FD75-7F25-40EA-AF6E-1C03AC805D18}" srcOrd="0" destOrd="0" presId="urn:microsoft.com/office/officeart/2005/8/layout/pyramid1"/>
    <dgm:cxn modelId="{5B158F88-ADBD-4ADB-B0AB-2FC9D991A7B4}" type="presParOf" srcId="{1DE226E0-6BCC-4559-92BE-DCFE4E61EA3D}" destId="{1F8AEA6B-D248-4D31-8B8E-EDA9E1F5CB74}" srcOrd="1" destOrd="0" presId="urn:microsoft.com/office/officeart/2005/8/layout/pyramid1"/>
    <dgm:cxn modelId="{D567FD96-2D4A-46DA-B8CB-D39ECADECE58}" type="presParOf" srcId="{E2672EC7-CDC0-4CBF-9571-4CFFA3722F44}" destId="{48E0E900-4DC6-48DB-A8EF-768D7F1C7BC4}" srcOrd="2" destOrd="0" presId="urn:microsoft.com/office/officeart/2005/8/layout/pyramid1"/>
    <dgm:cxn modelId="{CA79E09A-7F8F-4F97-80B7-6F64D5A3F02A}" type="presParOf" srcId="{48E0E900-4DC6-48DB-A8EF-768D7F1C7BC4}" destId="{2554997B-E63B-4CDA-A9E0-29950B95CB51}" srcOrd="0" destOrd="0" presId="urn:microsoft.com/office/officeart/2005/8/layout/pyramid1"/>
    <dgm:cxn modelId="{E0195259-412A-4CD1-8743-9059BE9D316D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Landbruk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(Mattilsynet, 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CE6603A-52D7-49D3-AC2E-72B14BDA005B}" type="presOf" srcId="{790C9B2F-B93E-4319-848D-CE00C370E714}" destId="{7E80EBF2-E929-4A3B-9430-56E4A4B6F833}" srcOrd="1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7ED75F2B-9F27-418A-931B-EE992F2B049F}" type="presOf" srcId="{63CB3CE0-C456-407E-88B4-9FADCFA851C6}" destId="{08C8FD75-7F25-40EA-AF6E-1C03AC805D18}" srcOrd="0" destOrd="0" presId="urn:microsoft.com/office/officeart/2005/8/layout/pyramid1"/>
    <dgm:cxn modelId="{D9ED2D20-A4AA-4A4A-B0D7-5CDC94DE4D64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90739949-708C-4A1D-9DC4-3F2C78185441}" type="presOf" srcId="{5E3B1351-CCB8-4B03-A30A-F949B72E91CA}" destId="{E2672EC7-CDC0-4CBF-9571-4CFFA3722F44}" srcOrd="0" destOrd="0" presId="urn:microsoft.com/office/officeart/2005/8/layout/pyramid1"/>
    <dgm:cxn modelId="{2B673643-FFEA-40CE-AB35-C724A77B4A06}" type="presOf" srcId="{63CB3CE0-C456-407E-88B4-9FADCFA851C6}" destId="{1F8AEA6B-D248-4D31-8B8E-EDA9E1F5CB74}" srcOrd="1" destOrd="0" presId="urn:microsoft.com/office/officeart/2005/8/layout/pyramid1"/>
    <dgm:cxn modelId="{31A9A6FB-6C8F-4BDE-888B-CA120CB23380}" type="presOf" srcId="{790C9B2F-B93E-4319-848D-CE00C370E714}" destId="{2554997B-E63B-4CDA-A9E0-29950B95CB51}" srcOrd="0" destOrd="0" presId="urn:microsoft.com/office/officeart/2005/8/layout/pyramid1"/>
    <dgm:cxn modelId="{6366686E-0A30-45C7-A176-88DDB6695A65}" type="presOf" srcId="{2FE21742-EE9D-4EA8-A194-F91C0E1B2630}" destId="{A843BE40-FD24-47C9-9C41-258A47514AF0}" srcOrd="0" destOrd="0" presId="urn:microsoft.com/office/officeart/2005/8/layout/pyramid1"/>
    <dgm:cxn modelId="{3646EDF7-3277-4FB1-A044-7C5BE65D7391}" type="presParOf" srcId="{E2672EC7-CDC0-4CBF-9571-4CFFA3722F44}" destId="{03383C40-0AD0-4045-B9CF-5A4A1DE59E09}" srcOrd="0" destOrd="0" presId="urn:microsoft.com/office/officeart/2005/8/layout/pyramid1"/>
    <dgm:cxn modelId="{231C21D5-66DF-4318-AF18-DFCB3197C4B5}" type="presParOf" srcId="{03383C40-0AD0-4045-B9CF-5A4A1DE59E09}" destId="{A843BE40-FD24-47C9-9C41-258A47514AF0}" srcOrd="0" destOrd="0" presId="urn:microsoft.com/office/officeart/2005/8/layout/pyramid1"/>
    <dgm:cxn modelId="{D312B0CA-066A-4238-AF14-984863AD3EF1}" type="presParOf" srcId="{03383C40-0AD0-4045-B9CF-5A4A1DE59E09}" destId="{D3701DD0-9100-485F-8B05-ED25E83686F8}" srcOrd="1" destOrd="0" presId="urn:microsoft.com/office/officeart/2005/8/layout/pyramid1"/>
    <dgm:cxn modelId="{B00CCA74-90C7-4213-8AF9-4CE4880E270C}" type="presParOf" srcId="{E2672EC7-CDC0-4CBF-9571-4CFFA3722F44}" destId="{1DE226E0-6BCC-4559-92BE-DCFE4E61EA3D}" srcOrd="1" destOrd="0" presId="urn:microsoft.com/office/officeart/2005/8/layout/pyramid1"/>
    <dgm:cxn modelId="{52588CB7-4B7C-4148-A5B8-5DC8CAA03C6A}" type="presParOf" srcId="{1DE226E0-6BCC-4559-92BE-DCFE4E61EA3D}" destId="{08C8FD75-7F25-40EA-AF6E-1C03AC805D18}" srcOrd="0" destOrd="0" presId="urn:microsoft.com/office/officeart/2005/8/layout/pyramid1"/>
    <dgm:cxn modelId="{06AF3D6D-E1AB-463C-9765-0FFBBE12CF6E}" type="presParOf" srcId="{1DE226E0-6BCC-4559-92BE-DCFE4E61EA3D}" destId="{1F8AEA6B-D248-4D31-8B8E-EDA9E1F5CB74}" srcOrd="1" destOrd="0" presId="urn:microsoft.com/office/officeart/2005/8/layout/pyramid1"/>
    <dgm:cxn modelId="{AFE40325-013E-4544-8D3E-5D9C26844CFE}" type="presParOf" srcId="{E2672EC7-CDC0-4CBF-9571-4CFFA3722F44}" destId="{48E0E900-4DC6-48DB-A8EF-768D7F1C7BC4}" srcOrd="2" destOrd="0" presId="urn:microsoft.com/office/officeart/2005/8/layout/pyramid1"/>
    <dgm:cxn modelId="{C76DA0E3-ABD1-43D3-A9CF-F6F51037C05D}" type="presParOf" srcId="{48E0E900-4DC6-48DB-A8EF-768D7F1C7BC4}" destId="{2554997B-E63B-4CDA-A9E0-29950B95CB51}" srcOrd="0" destOrd="0" presId="urn:microsoft.com/office/officeart/2005/8/layout/pyramid1"/>
    <dgm:cxn modelId="{EA2452A9-CFEA-467F-AD27-2F9829220979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Næring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(Innovasjon Norge, SIVA)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8FEAD6B1-5161-4BDA-B0D0-980579AA985B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8FEE8908-46B9-45E7-B893-B794946E033A}" type="presOf" srcId="{63CB3CE0-C456-407E-88B4-9FADCFA851C6}" destId="{08C8FD75-7F25-40EA-AF6E-1C03AC805D18}" srcOrd="0" destOrd="0" presId="urn:microsoft.com/office/officeart/2005/8/layout/pyramid1"/>
    <dgm:cxn modelId="{2DAEECC4-3F13-42B8-AED1-4514AAB9F2E0}" type="presOf" srcId="{5E3B1351-CCB8-4B03-A30A-F949B72E91CA}" destId="{E2672EC7-CDC0-4CBF-9571-4CFFA3722F44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1F964A81-6DC7-4A9A-AF25-19CA60803386}" type="presOf" srcId="{2FE21742-EE9D-4EA8-A194-F91C0E1B2630}" destId="{A843BE40-FD24-47C9-9C41-258A47514AF0}" srcOrd="0" destOrd="0" presId="urn:microsoft.com/office/officeart/2005/8/layout/pyramid1"/>
    <dgm:cxn modelId="{25E25547-FB88-46E9-9515-9F60E61D193D}" type="presOf" srcId="{790C9B2F-B93E-4319-848D-CE00C370E714}" destId="{2554997B-E63B-4CDA-A9E0-29950B95CB51}" srcOrd="0" destOrd="0" presId="urn:microsoft.com/office/officeart/2005/8/layout/pyramid1"/>
    <dgm:cxn modelId="{AC0E2A40-F6BF-45F2-AA02-DD0D730FAA37}" type="presOf" srcId="{790C9B2F-B93E-4319-848D-CE00C370E714}" destId="{7E80EBF2-E929-4A3B-9430-56E4A4B6F833}" srcOrd="1" destOrd="0" presId="urn:microsoft.com/office/officeart/2005/8/layout/pyramid1"/>
    <dgm:cxn modelId="{CA1341CC-7EF2-4DC2-B228-C173DEEC9D40}" type="presOf" srcId="{63CB3CE0-C456-407E-88B4-9FADCFA851C6}" destId="{1F8AEA6B-D248-4D31-8B8E-EDA9E1F5CB74}" srcOrd="1" destOrd="0" presId="urn:microsoft.com/office/officeart/2005/8/layout/pyramid1"/>
    <dgm:cxn modelId="{E1B0B236-5455-4DEB-AE49-15A87968B566}" type="presParOf" srcId="{E2672EC7-CDC0-4CBF-9571-4CFFA3722F44}" destId="{03383C40-0AD0-4045-B9CF-5A4A1DE59E09}" srcOrd="0" destOrd="0" presId="urn:microsoft.com/office/officeart/2005/8/layout/pyramid1"/>
    <dgm:cxn modelId="{37E50E7E-C773-444D-921B-CFE9C99F1132}" type="presParOf" srcId="{03383C40-0AD0-4045-B9CF-5A4A1DE59E09}" destId="{A843BE40-FD24-47C9-9C41-258A47514AF0}" srcOrd="0" destOrd="0" presId="urn:microsoft.com/office/officeart/2005/8/layout/pyramid1"/>
    <dgm:cxn modelId="{C3C4F396-912A-4132-B66E-AA4A61AB25A1}" type="presParOf" srcId="{03383C40-0AD0-4045-B9CF-5A4A1DE59E09}" destId="{D3701DD0-9100-485F-8B05-ED25E83686F8}" srcOrd="1" destOrd="0" presId="urn:microsoft.com/office/officeart/2005/8/layout/pyramid1"/>
    <dgm:cxn modelId="{5A0B3A11-D515-4DF7-B6BE-6EDCD2528A09}" type="presParOf" srcId="{E2672EC7-CDC0-4CBF-9571-4CFFA3722F44}" destId="{1DE226E0-6BCC-4559-92BE-DCFE4E61EA3D}" srcOrd="1" destOrd="0" presId="urn:microsoft.com/office/officeart/2005/8/layout/pyramid1"/>
    <dgm:cxn modelId="{D4268932-234C-4453-8B42-053ADEDCEC3A}" type="presParOf" srcId="{1DE226E0-6BCC-4559-92BE-DCFE4E61EA3D}" destId="{08C8FD75-7F25-40EA-AF6E-1C03AC805D18}" srcOrd="0" destOrd="0" presId="urn:microsoft.com/office/officeart/2005/8/layout/pyramid1"/>
    <dgm:cxn modelId="{E014AE7D-E0FD-4729-891C-7DB4CFD4B426}" type="presParOf" srcId="{1DE226E0-6BCC-4559-92BE-DCFE4E61EA3D}" destId="{1F8AEA6B-D248-4D31-8B8E-EDA9E1F5CB74}" srcOrd="1" destOrd="0" presId="urn:microsoft.com/office/officeart/2005/8/layout/pyramid1"/>
    <dgm:cxn modelId="{447D7B34-A4DB-4D20-8177-FCC265B4F2B4}" type="presParOf" srcId="{E2672EC7-CDC0-4CBF-9571-4CFFA3722F44}" destId="{48E0E900-4DC6-48DB-A8EF-768D7F1C7BC4}" srcOrd="2" destOrd="0" presId="urn:microsoft.com/office/officeart/2005/8/layout/pyramid1"/>
    <dgm:cxn modelId="{F52826BF-355B-4675-8052-5357A537F3B0}" type="presParOf" srcId="{48E0E900-4DC6-48DB-A8EF-768D7F1C7BC4}" destId="{2554997B-E63B-4CDA-A9E0-29950B95CB51}" srcOrd="0" destOrd="0" presId="urn:microsoft.com/office/officeart/2005/8/layout/pyramid1"/>
    <dgm:cxn modelId="{85D60790-AAC2-4433-818C-A34749E7CA5B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Sam-</a:t>
          </a:r>
        </a:p>
        <a:p>
          <a:r>
            <a:rPr lang="nb-NO" dirty="0" smtClean="0">
              <a:solidFill>
                <a:schemeClr val="bg1"/>
              </a:solidFill>
            </a:rPr>
            <a:t>ferdsel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b="1" dirty="0" smtClean="0"/>
            <a:t>Direktorat, </a:t>
          </a:r>
          <a:r>
            <a:rPr lang="nb-NO" b="1" dirty="0" err="1" smtClean="0"/>
            <a:t>sf</a:t>
          </a:r>
          <a:endParaRPr lang="nb-NO" b="1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Vegvesenets regioner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15C9819-AA83-4B3F-A861-5A050564E8E3}" type="presOf" srcId="{5E3B1351-CCB8-4B03-A30A-F949B72E91CA}" destId="{E2672EC7-CDC0-4CBF-9571-4CFFA3722F44}" srcOrd="0" destOrd="0" presId="urn:microsoft.com/office/officeart/2005/8/layout/pyramid1"/>
    <dgm:cxn modelId="{A0F5895B-F715-4012-BC1D-B0B78E89A605}" type="presOf" srcId="{790C9B2F-B93E-4319-848D-CE00C370E714}" destId="{7E80EBF2-E929-4A3B-9430-56E4A4B6F833}" srcOrd="1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1D0AE82F-2A3B-4A83-9EC9-63FCFB5C3927}" type="presOf" srcId="{63CB3CE0-C456-407E-88B4-9FADCFA851C6}" destId="{08C8FD75-7F25-40EA-AF6E-1C03AC805D18}" srcOrd="0" destOrd="0" presId="urn:microsoft.com/office/officeart/2005/8/layout/pyramid1"/>
    <dgm:cxn modelId="{7BE6211A-9FCF-47FA-8010-7E4CDCA4D68F}" type="presOf" srcId="{2FE21742-EE9D-4EA8-A194-F91C0E1B2630}" destId="{A843BE40-FD24-47C9-9C41-258A47514AF0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090A2A79-3BCB-4E4C-8597-C62B45A8AE01}" type="presOf" srcId="{63CB3CE0-C456-407E-88B4-9FADCFA851C6}" destId="{1F8AEA6B-D248-4D31-8B8E-EDA9E1F5CB74}" srcOrd="1" destOrd="0" presId="urn:microsoft.com/office/officeart/2005/8/layout/pyramid1"/>
    <dgm:cxn modelId="{90FE81FE-713C-4C10-AFBD-5D2CAD6E1DCA}" type="presOf" srcId="{790C9B2F-B93E-4319-848D-CE00C370E714}" destId="{2554997B-E63B-4CDA-A9E0-29950B95CB51}" srcOrd="0" destOrd="0" presId="urn:microsoft.com/office/officeart/2005/8/layout/pyramid1"/>
    <dgm:cxn modelId="{F0DAECCF-B3C7-4F3B-87FE-EE042485A1E6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4D32D7D3-2CFD-453E-A5B6-8A994CD666DF}" type="presParOf" srcId="{E2672EC7-CDC0-4CBF-9571-4CFFA3722F44}" destId="{03383C40-0AD0-4045-B9CF-5A4A1DE59E09}" srcOrd="0" destOrd="0" presId="urn:microsoft.com/office/officeart/2005/8/layout/pyramid1"/>
    <dgm:cxn modelId="{0B321173-0F0B-4E7C-B441-F12D66244FEE}" type="presParOf" srcId="{03383C40-0AD0-4045-B9CF-5A4A1DE59E09}" destId="{A843BE40-FD24-47C9-9C41-258A47514AF0}" srcOrd="0" destOrd="0" presId="urn:microsoft.com/office/officeart/2005/8/layout/pyramid1"/>
    <dgm:cxn modelId="{0897A9FF-89BF-48F3-883C-9189EC3E8494}" type="presParOf" srcId="{03383C40-0AD0-4045-B9CF-5A4A1DE59E09}" destId="{D3701DD0-9100-485F-8B05-ED25E83686F8}" srcOrd="1" destOrd="0" presId="urn:microsoft.com/office/officeart/2005/8/layout/pyramid1"/>
    <dgm:cxn modelId="{5EDCA0DE-9EC5-4D89-A2DB-D54DEB758521}" type="presParOf" srcId="{E2672EC7-CDC0-4CBF-9571-4CFFA3722F44}" destId="{1DE226E0-6BCC-4559-92BE-DCFE4E61EA3D}" srcOrd="1" destOrd="0" presId="urn:microsoft.com/office/officeart/2005/8/layout/pyramid1"/>
    <dgm:cxn modelId="{5B0152A9-5816-4996-9C7B-75FC7E7D660E}" type="presParOf" srcId="{1DE226E0-6BCC-4559-92BE-DCFE4E61EA3D}" destId="{08C8FD75-7F25-40EA-AF6E-1C03AC805D18}" srcOrd="0" destOrd="0" presId="urn:microsoft.com/office/officeart/2005/8/layout/pyramid1"/>
    <dgm:cxn modelId="{252E2BDA-296E-433F-A83D-37CD8A31EAD5}" type="presParOf" srcId="{1DE226E0-6BCC-4559-92BE-DCFE4E61EA3D}" destId="{1F8AEA6B-D248-4D31-8B8E-EDA9E1F5CB74}" srcOrd="1" destOrd="0" presId="urn:microsoft.com/office/officeart/2005/8/layout/pyramid1"/>
    <dgm:cxn modelId="{4A5FA412-B55A-4935-8225-5484FC8E3A7E}" type="presParOf" srcId="{E2672EC7-CDC0-4CBF-9571-4CFFA3722F44}" destId="{48E0E900-4DC6-48DB-A8EF-768D7F1C7BC4}" srcOrd="2" destOrd="0" presId="urn:microsoft.com/office/officeart/2005/8/layout/pyramid1"/>
    <dgm:cxn modelId="{76BC2D35-1209-4354-B078-D0B4DC5ED691}" type="presParOf" srcId="{48E0E900-4DC6-48DB-A8EF-768D7F1C7BC4}" destId="{2554997B-E63B-4CDA-A9E0-29950B95CB51}" srcOrd="0" destOrd="0" presId="urn:microsoft.com/office/officeart/2005/8/layout/pyramid1"/>
    <dgm:cxn modelId="{2D3EBE4B-DD42-4CCE-89CA-19970BAD7F8B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Helse</a:t>
          </a:r>
          <a:endParaRPr lang="nb-NO" dirty="0">
            <a:solidFill>
              <a:schemeClr val="bg1"/>
            </a:solidFill>
          </a:endParaRP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FE853D22-7C98-4ECD-8A8E-C38C478C206C}" type="presOf" srcId="{63CB3CE0-C456-407E-88B4-9FADCFA851C6}" destId="{1F8AEA6B-D248-4D31-8B8E-EDA9E1F5CB74}" srcOrd="1" destOrd="0" presId="urn:microsoft.com/office/officeart/2005/8/layout/pyramid1"/>
    <dgm:cxn modelId="{484EB4CF-59FE-4EA5-B073-3FB522BD4E2F}" type="presOf" srcId="{790C9B2F-B93E-4319-848D-CE00C370E714}" destId="{7E80EBF2-E929-4A3B-9430-56E4A4B6F833}" srcOrd="1" destOrd="0" presId="urn:microsoft.com/office/officeart/2005/8/layout/pyramid1"/>
    <dgm:cxn modelId="{DC40AEE7-7C8C-4CFD-B839-7189B3369BEB}" type="presOf" srcId="{2FE21742-EE9D-4EA8-A194-F91C0E1B2630}" destId="{A843BE40-FD24-47C9-9C41-258A47514AF0}" srcOrd="0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4843F0CD-C17F-4781-AEDF-777F05F77447}" type="presOf" srcId="{5E3B1351-CCB8-4B03-A30A-F949B72E91CA}" destId="{E2672EC7-CDC0-4CBF-9571-4CFFA3722F44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ADE969A8-794A-413B-83FB-C4F71E64E0CC}" type="presOf" srcId="{63CB3CE0-C456-407E-88B4-9FADCFA851C6}" destId="{08C8FD75-7F25-40EA-AF6E-1C03AC805D18}" srcOrd="0" destOrd="0" presId="urn:microsoft.com/office/officeart/2005/8/layout/pyramid1"/>
    <dgm:cxn modelId="{5DEFD41B-F96C-4A48-809F-4FF7CCF6062F}" type="presOf" srcId="{2FE21742-EE9D-4EA8-A194-F91C0E1B2630}" destId="{D3701DD0-9100-485F-8B05-ED25E83686F8}" srcOrd="1" destOrd="0" presId="urn:microsoft.com/office/officeart/2005/8/layout/pyramid1"/>
    <dgm:cxn modelId="{596809DB-229F-453A-AD1F-B3D895C7229A}" type="presOf" srcId="{790C9B2F-B93E-4319-848D-CE00C370E714}" destId="{2554997B-E63B-4CDA-A9E0-29950B95CB51}" srcOrd="0" destOrd="0" presId="urn:microsoft.com/office/officeart/2005/8/layout/pyramid1"/>
    <dgm:cxn modelId="{4B21B88B-0756-41A0-8AA9-7E9E5162C8DA}" type="presParOf" srcId="{E2672EC7-CDC0-4CBF-9571-4CFFA3722F44}" destId="{03383C40-0AD0-4045-B9CF-5A4A1DE59E09}" srcOrd="0" destOrd="0" presId="urn:microsoft.com/office/officeart/2005/8/layout/pyramid1"/>
    <dgm:cxn modelId="{9A4D72AD-D110-4DE6-B055-59C4B518C5FF}" type="presParOf" srcId="{03383C40-0AD0-4045-B9CF-5A4A1DE59E09}" destId="{A843BE40-FD24-47C9-9C41-258A47514AF0}" srcOrd="0" destOrd="0" presId="urn:microsoft.com/office/officeart/2005/8/layout/pyramid1"/>
    <dgm:cxn modelId="{86436035-42B9-482D-81FC-4FC2B1BE8138}" type="presParOf" srcId="{03383C40-0AD0-4045-B9CF-5A4A1DE59E09}" destId="{D3701DD0-9100-485F-8B05-ED25E83686F8}" srcOrd="1" destOrd="0" presId="urn:microsoft.com/office/officeart/2005/8/layout/pyramid1"/>
    <dgm:cxn modelId="{79FAF387-CF9E-4686-B5F9-3BDCD78803D3}" type="presParOf" srcId="{E2672EC7-CDC0-4CBF-9571-4CFFA3722F44}" destId="{1DE226E0-6BCC-4559-92BE-DCFE4E61EA3D}" srcOrd="1" destOrd="0" presId="urn:microsoft.com/office/officeart/2005/8/layout/pyramid1"/>
    <dgm:cxn modelId="{CD35CE1F-0338-4DA2-8AB6-F01D038540C5}" type="presParOf" srcId="{1DE226E0-6BCC-4559-92BE-DCFE4E61EA3D}" destId="{08C8FD75-7F25-40EA-AF6E-1C03AC805D18}" srcOrd="0" destOrd="0" presId="urn:microsoft.com/office/officeart/2005/8/layout/pyramid1"/>
    <dgm:cxn modelId="{254D4C43-2BAD-411A-AF21-0F06E393AF58}" type="presParOf" srcId="{1DE226E0-6BCC-4559-92BE-DCFE4E61EA3D}" destId="{1F8AEA6B-D248-4D31-8B8E-EDA9E1F5CB74}" srcOrd="1" destOrd="0" presId="urn:microsoft.com/office/officeart/2005/8/layout/pyramid1"/>
    <dgm:cxn modelId="{887B5702-6225-4CB2-AC8A-8EE78D791DB2}" type="presParOf" srcId="{E2672EC7-CDC0-4CBF-9571-4CFFA3722F44}" destId="{48E0E900-4DC6-48DB-A8EF-768D7F1C7BC4}" srcOrd="2" destOrd="0" presId="urn:microsoft.com/office/officeart/2005/8/layout/pyramid1"/>
    <dgm:cxn modelId="{8FA92A11-C244-435B-9E27-4B53F344D4CE}" type="presParOf" srcId="{48E0E900-4DC6-48DB-A8EF-768D7F1C7BC4}" destId="{2554997B-E63B-4CDA-A9E0-29950B95CB51}" srcOrd="0" destOrd="0" presId="urn:microsoft.com/office/officeart/2005/8/layout/pyramid1"/>
    <dgm:cxn modelId="{8F8E0FEA-E90B-48E9-AC6E-65E51366CA69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Landbruk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(Mattilsynet, 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2EEF2B95-12AA-4229-B8FB-CBA71CBE7DA8}" type="presOf" srcId="{63CB3CE0-C456-407E-88B4-9FADCFA851C6}" destId="{08C8FD75-7F25-40EA-AF6E-1C03AC805D18}" srcOrd="0" destOrd="0" presId="urn:microsoft.com/office/officeart/2005/8/layout/pyramid1"/>
    <dgm:cxn modelId="{8A7AF601-2D8F-42DD-8D4A-A2D1E506A3BB}" type="presOf" srcId="{63CB3CE0-C456-407E-88B4-9FADCFA851C6}" destId="{1F8AEA6B-D248-4D31-8B8E-EDA9E1F5CB74}" srcOrd="1" destOrd="0" presId="urn:microsoft.com/office/officeart/2005/8/layout/pyramid1"/>
    <dgm:cxn modelId="{3E1AD2B4-8BFC-4FD4-8D46-B37CEFA9A2CA}" type="presOf" srcId="{5E3B1351-CCB8-4B03-A30A-F949B72E91CA}" destId="{E2672EC7-CDC0-4CBF-9571-4CFFA3722F44}" srcOrd="0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98345BE5-FFF9-4D06-87F6-210776AF48FA}" type="presOf" srcId="{790C9B2F-B93E-4319-848D-CE00C370E714}" destId="{7E80EBF2-E929-4A3B-9430-56E4A4B6F833}" srcOrd="1" destOrd="0" presId="urn:microsoft.com/office/officeart/2005/8/layout/pyramid1"/>
    <dgm:cxn modelId="{74D5FC0E-E810-4065-A7CD-94D41E056782}" type="presOf" srcId="{2FE21742-EE9D-4EA8-A194-F91C0E1B2630}" destId="{A843BE40-FD24-47C9-9C41-258A47514AF0}" srcOrd="0" destOrd="0" presId="urn:microsoft.com/office/officeart/2005/8/layout/pyramid1"/>
    <dgm:cxn modelId="{3E8A7D12-0582-42DA-A797-844C1494033F}" type="presOf" srcId="{790C9B2F-B93E-4319-848D-CE00C370E714}" destId="{2554997B-E63B-4CDA-A9E0-29950B95CB51}" srcOrd="0" destOrd="0" presId="urn:microsoft.com/office/officeart/2005/8/layout/pyramid1"/>
    <dgm:cxn modelId="{6448FEF5-AA4E-4E41-8572-0087C718BFEA}" type="presOf" srcId="{2FE21742-EE9D-4EA8-A194-F91C0E1B2630}" destId="{D3701DD0-9100-485F-8B05-ED25E83686F8}" srcOrd="1" destOrd="0" presId="urn:microsoft.com/office/officeart/2005/8/layout/pyramid1"/>
    <dgm:cxn modelId="{18647248-DCC9-4B89-B738-64E9A9A09232}" type="presParOf" srcId="{E2672EC7-CDC0-4CBF-9571-4CFFA3722F44}" destId="{03383C40-0AD0-4045-B9CF-5A4A1DE59E09}" srcOrd="0" destOrd="0" presId="urn:microsoft.com/office/officeart/2005/8/layout/pyramid1"/>
    <dgm:cxn modelId="{FDFBD8F1-F867-4404-A39B-957090EB5A63}" type="presParOf" srcId="{03383C40-0AD0-4045-B9CF-5A4A1DE59E09}" destId="{A843BE40-FD24-47C9-9C41-258A47514AF0}" srcOrd="0" destOrd="0" presId="urn:microsoft.com/office/officeart/2005/8/layout/pyramid1"/>
    <dgm:cxn modelId="{1610A332-1D69-437D-88ED-C61DFE58C719}" type="presParOf" srcId="{03383C40-0AD0-4045-B9CF-5A4A1DE59E09}" destId="{D3701DD0-9100-485F-8B05-ED25E83686F8}" srcOrd="1" destOrd="0" presId="urn:microsoft.com/office/officeart/2005/8/layout/pyramid1"/>
    <dgm:cxn modelId="{8979CCE5-EEB6-4A42-ADA8-ED8E2CD3A9B5}" type="presParOf" srcId="{E2672EC7-CDC0-4CBF-9571-4CFFA3722F44}" destId="{1DE226E0-6BCC-4559-92BE-DCFE4E61EA3D}" srcOrd="1" destOrd="0" presId="urn:microsoft.com/office/officeart/2005/8/layout/pyramid1"/>
    <dgm:cxn modelId="{0D648DF9-3ACC-4672-883C-FF715EF233A3}" type="presParOf" srcId="{1DE226E0-6BCC-4559-92BE-DCFE4E61EA3D}" destId="{08C8FD75-7F25-40EA-AF6E-1C03AC805D18}" srcOrd="0" destOrd="0" presId="urn:microsoft.com/office/officeart/2005/8/layout/pyramid1"/>
    <dgm:cxn modelId="{F14AB1F5-84FF-4F16-87ED-D402B63621B9}" type="presParOf" srcId="{1DE226E0-6BCC-4559-92BE-DCFE4E61EA3D}" destId="{1F8AEA6B-D248-4D31-8B8E-EDA9E1F5CB74}" srcOrd="1" destOrd="0" presId="urn:microsoft.com/office/officeart/2005/8/layout/pyramid1"/>
    <dgm:cxn modelId="{DAD942B5-06A7-402A-AC3A-799F03D4EDB3}" type="presParOf" srcId="{E2672EC7-CDC0-4CBF-9571-4CFFA3722F44}" destId="{48E0E900-4DC6-48DB-A8EF-768D7F1C7BC4}" srcOrd="2" destOrd="0" presId="urn:microsoft.com/office/officeart/2005/8/layout/pyramid1"/>
    <dgm:cxn modelId="{0CF6383C-F0D1-4162-B868-4F046BFE5DC8}" type="presParOf" srcId="{48E0E900-4DC6-48DB-A8EF-768D7F1C7BC4}" destId="{2554997B-E63B-4CDA-A9E0-29950B95CB51}" srcOrd="0" destOrd="0" presId="urn:microsoft.com/office/officeart/2005/8/layout/pyramid1"/>
    <dgm:cxn modelId="{A7FFC1F4-2B62-422F-863D-0912F68E5826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Næring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(Innovasjon Norge, SIVA)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FE14B33-DF5D-4EEA-A6EE-4CBD56A1231F}" type="presOf" srcId="{63CB3CE0-C456-407E-88B4-9FADCFA851C6}" destId="{1F8AEA6B-D248-4D31-8B8E-EDA9E1F5CB74}" srcOrd="1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7D477CF7-EE2C-46EB-8BFA-693F66B36F15}" type="presOf" srcId="{2FE21742-EE9D-4EA8-A194-F91C0E1B2630}" destId="{A843BE40-FD24-47C9-9C41-258A47514AF0}" srcOrd="0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0502EE8B-05FA-43DE-A562-398DE05DDD80}" type="presOf" srcId="{5E3B1351-CCB8-4B03-A30A-F949B72E91CA}" destId="{E2672EC7-CDC0-4CBF-9571-4CFFA3722F44}" srcOrd="0" destOrd="0" presId="urn:microsoft.com/office/officeart/2005/8/layout/pyramid1"/>
    <dgm:cxn modelId="{E43EC73B-3D43-4EF8-81FB-BC8349AE121D}" type="presOf" srcId="{2FE21742-EE9D-4EA8-A194-F91C0E1B2630}" destId="{D3701DD0-9100-485F-8B05-ED25E83686F8}" srcOrd="1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DF4DF1DC-241B-4033-877C-BB76070BC7B9}" type="presOf" srcId="{63CB3CE0-C456-407E-88B4-9FADCFA851C6}" destId="{08C8FD75-7F25-40EA-AF6E-1C03AC805D18}" srcOrd="0" destOrd="0" presId="urn:microsoft.com/office/officeart/2005/8/layout/pyramid1"/>
    <dgm:cxn modelId="{FB7ABAC9-A3AC-4ECB-8BD2-BF57DD3BCD15}" type="presOf" srcId="{790C9B2F-B93E-4319-848D-CE00C370E714}" destId="{7E80EBF2-E929-4A3B-9430-56E4A4B6F833}" srcOrd="1" destOrd="0" presId="urn:microsoft.com/office/officeart/2005/8/layout/pyramid1"/>
    <dgm:cxn modelId="{6AD4AA44-C03C-434A-A4F2-F411753DDC3B}" type="presOf" srcId="{790C9B2F-B93E-4319-848D-CE00C370E714}" destId="{2554997B-E63B-4CDA-A9E0-29950B95CB51}" srcOrd="0" destOrd="0" presId="urn:microsoft.com/office/officeart/2005/8/layout/pyramid1"/>
    <dgm:cxn modelId="{72F0AAA3-4505-4818-B1DB-4D10289C3FBC}" type="presParOf" srcId="{E2672EC7-CDC0-4CBF-9571-4CFFA3722F44}" destId="{03383C40-0AD0-4045-B9CF-5A4A1DE59E09}" srcOrd="0" destOrd="0" presId="urn:microsoft.com/office/officeart/2005/8/layout/pyramid1"/>
    <dgm:cxn modelId="{ACCE6D6E-58F5-43FA-8E8C-319C61CE8B7C}" type="presParOf" srcId="{03383C40-0AD0-4045-B9CF-5A4A1DE59E09}" destId="{A843BE40-FD24-47C9-9C41-258A47514AF0}" srcOrd="0" destOrd="0" presId="urn:microsoft.com/office/officeart/2005/8/layout/pyramid1"/>
    <dgm:cxn modelId="{EFAA2990-4ABE-4FBE-9F02-3CF64D4E1277}" type="presParOf" srcId="{03383C40-0AD0-4045-B9CF-5A4A1DE59E09}" destId="{D3701DD0-9100-485F-8B05-ED25E83686F8}" srcOrd="1" destOrd="0" presId="urn:microsoft.com/office/officeart/2005/8/layout/pyramid1"/>
    <dgm:cxn modelId="{52623DFE-0927-441B-9E58-33F793015AF8}" type="presParOf" srcId="{E2672EC7-CDC0-4CBF-9571-4CFFA3722F44}" destId="{1DE226E0-6BCC-4559-92BE-DCFE4E61EA3D}" srcOrd="1" destOrd="0" presId="urn:microsoft.com/office/officeart/2005/8/layout/pyramid1"/>
    <dgm:cxn modelId="{8BF70510-B941-4E3D-AB92-EAE0E3FCF3CC}" type="presParOf" srcId="{1DE226E0-6BCC-4559-92BE-DCFE4E61EA3D}" destId="{08C8FD75-7F25-40EA-AF6E-1C03AC805D18}" srcOrd="0" destOrd="0" presId="urn:microsoft.com/office/officeart/2005/8/layout/pyramid1"/>
    <dgm:cxn modelId="{4ED3F7C5-222F-4C31-8C87-A07D42D54644}" type="presParOf" srcId="{1DE226E0-6BCC-4559-92BE-DCFE4E61EA3D}" destId="{1F8AEA6B-D248-4D31-8B8E-EDA9E1F5CB74}" srcOrd="1" destOrd="0" presId="urn:microsoft.com/office/officeart/2005/8/layout/pyramid1"/>
    <dgm:cxn modelId="{A654A368-EEB8-4C9F-A9B5-4F5A69351E22}" type="presParOf" srcId="{E2672EC7-CDC0-4CBF-9571-4CFFA3722F44}" destId="{48E0E900-4DC6-48DB-A8EF-768D7F1C7BC4}" srcOrd="2" destOrd="0" presId="urn:microsoft.com/office/officeart/2005/8/layout/pyramid1"/>
    <dgm:cxn modelId="{BC1C16FE-5835-41A6-BA1F-71E474C3B74C}" type="presParOf" srcId="{48E0E900-4DC6-48DB-A8EF-768D7F1C7BC4}" destId="{2554997B-E63B-4CDA-A9E0-29950B95CB51}" srcOrd="0" destOrd="0" presId="urn:microsoft.com/office/officeart/2005/8/layout/pyramid1"/>
    <dgm:cxn modelId="{62252450-CEB5-41EB-A660-09D49843B2D4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Sam-</a:t>
          </a:r>
        </a:p>
        <a:p>
          <a:r>
            <a:rPr lang="nb-NO" dirty="0" smtClean="0">
              <a:solidFill>
                <a:schemeClr val="bg1"/>
              </a:solidFill>
            </a:rPr>
            <a:t>ferdsel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b="1" dirty="0" smtClean="0"/>
            <a:t>Direktorat, </a:t>
          </a:r>
          <a:r>
            <a:rPr lang="nb-NO" b="1" dirty="0" err="1" smtClean="0"/>
            <a:t>sf</a:t>
          </a:r>
          <a:endParaRPr lang="nb-NO" b="1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Vegvesenets regioner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B40D44C-27F0-434B-A385-C574DB5D1CC3}" type="presOf" srcId="{790C9B2F-B93E-4319-848D-CE00C370E714}" destId="{2554997B-E63B-4CDA-A9E0-29950B95CB51}" srcOrd="0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EA0966F0-2C5A-4AF7-AE78-28F885A9056B}" type="presOf" srcId="{2FE21742-EE9D-4EA8-A194-F91C0E1B2630}" destId="{D3701DD0-9100-485F-8B05-ED25E83686F8}" srcOrd="1" destOrd="0" presId="urn:microsoft.com/office/officeart/2005/8/layout/pyramid1"/>
    <dgm:cxn modelId="{F29EED6E-F91E-4AA9-8595-56545AB69439}" type="presOf" srcId="{790C9B2F-B93E-4319-848D-CE00C370E714}" destId="{7E80EBF2-E929-4A3B-9430-56E4A4B6F833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F54F15F0-B8A5-45B3-8972-5F7533DE479D}" type="presOf" srcId="{2FE21742-EE9D-4EA8-A194-F91C0E1B2630}" destId="{A843BE40-FD24-47C9-9C41-258A47514AF0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3828F424-C4EF-4EFE-9CC5-64B6FAA2E695}" type="presOf" srcId="{5E3B1351-CCB8-4B03-A30A-F949B72E91CA}" destId="{E2672EC7-CDC0-4CBF-9571-4CFFA3722F44}" srcOrd="0" destOrd="0" presId="urn:microsoft.com/office/officeart/2005/8/layout/pyramid1"/>
    <dgm:cxn modelId="{5DF2625E-12E9-4066-AA34-BEBBF86BE343}" type="presOf" srcId="{63CB3CE0-C456-407E-88B4-9FADCFA851C6}" destId="{08C8FD75-7F25-40EA-AF6E-1C03AC805D18}" srcOrd="0" destOrd="0" presId="urn:microsoft.com/office/officeart/2005/8/layout/pyramid1"/>
    <dgm:cxn modelId="{CEC4C939-4030-4C61-BA0B-2FAC294737C9}" type="presOf" srcId="{63CB3CE0-C456-407E-88B4-9FADCFA851C6}" destId="{1F8AEA6B-D248-4D31-8B8E-EDA9E1F5CB74}" srcOrd="1" destOrd="0" presId="urn:microsoft.com/office/officeart/2005/8/layout/pyramid1"/>
    <dgm:cxn modelId="{737E49FD-0047-42C2-ACE1-977040D7BEC6}" type="presParOf" srcId="{E2672EC7-CDC0-4CBF-9571-4CFFA3722F44}" destId="{03383C40-0AD0-4045-B9CF-5A4A1DE59E09}" srcOrd="0" destOrd="0" presId="urn:microsoft.com/office/officeart/2005/8/layout/pyramid1"/>
    <dgm:cxn modelId="{76FDB04B-26E6-4D9A-A0AA-D10E2602D656}" type="presParOf" srcId="{03383C40-0AD0-4045-B9CF-5A4A1DE59E09}" destId="{A843BE40-FD24-47C9-9C41-258A47514AF0}" srcOrd="0" destOrd="0" presId="urn:microsoft.com/office/officeart/2005/8/layout/pyramid1"/>
    <dgm:cxn modelId="{B6B984B5-7959-4666-AF76-76A44E463F2D}" type="presParOf" srcId="{03383C40-0AD0-4045-B9CF-5A4A1DE59E09}" destId="{D3701DD0-9100-485F-8B05-ED25E83686F8}" srcOrd="1" destOrd="0" presId="urn:microsoft.com/office/officeart/2005/8/layout/pyramid1"/>
    <dgm:cxn modelId="{3634DD3D-7CAA-4E59-A86D-4F94276E89FD}" type="presParOf" srcId="{E2672EC7-CDC0-4CBF-9571-4CFFA3722F44}" destId="{1DE226E0-6BCC-4559-92BE-DCFE4E61EA3D}" srcOrd="1" destOrd="0" presId="urn:microsoft.com/office/officeart/2005/8/layout/pyramid1"/>
    <dgm:cxn modelId="{DEC2ED0E-7E90-4CB7-814C-0466B6CF6737}" type="presParOf" srcId="{1DE226E0-6BCC-4559-92BE-DCFE4E61EA3D}" destId="{08C8FD75-7F25-40EA-AF6E-1C03AC805D18}" srcOrd="0" destOrd="0" presId="urn:microsoft.com/office/officeart/2005/8/layout/pyramid1"/>
    <dgm:cxn modelId="{87CB5966-5CAE-4490-9D0C-A0D82F2A74B9}" type="presParOf" srcId="{1DE226E0-6BCC-4559-92BE-DCFE4E61EA3D}" destId="{1F8AEA6B-D248-4D31-8B8E-EDA9E1F5CB74}" srcOrd="1" destOrd="0" presId="urn:microsoft.com/office/officeart/2005/8/layout/pyramid1"/>
    <dgm:cxn modelId="{5230C345-4D55-4D06-8EDD-F7D963108C4C}" type="presParOf" srcId="{E2672EC7-CDC0-4CBF-9571-4CFFA3722F44}" destId="{48E0E900-4DC6-48DB-A8EF-768D7F1C7BC4}" srcOrd="2" destOrd="0" presId="urn:microsoft.com/office/officeart/2005/8/layout/pyramid1"/>
    <dgm:cxn modelId="{79E681C6-B0AA-47C8-8442-13B95FAE85C6}" type="presParOf" srcId="{48E0E900-4DC6-48DB-A8EF-768D7F1C7BC4}" destId="{2554997B-E63B-4CDA-A9E0-29950B95CB51}" srcOrd="0" destOrd="0" presId="urn:microsoft.com/office/officeart/2005/8/layout/pyramid1"/>
    <dgm:cxn modelId="{C7E9F5DA-CE8C-4FD3-8F8C-C0D2040068A7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KMD 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511A6D32-8B90-4C6E-85D1-C60D233A10D1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BC9D3728-3071-4322-B1BA-C83DB9323A4E}" type="parTrans" cxnId="{DE0BEA07-2050-4DD8-AB11-6E864178C9B8}">
      <dgm:prSet/>
      <dgm:spPr/>
      <dgm:t>
        <a:bodyPr/>
        <a:lstStyle/>
        <a:p>
          <a:endParaRPr lang="nb-NO"/>
        </a:p>
      </dgm:t>
    </dgm:pt>
    <dgm:pt modelId="{99D8BFD0-AEB4-44D3-8716-5830A1D14C04}" type="sibTrans" cxnId="{DE0BEA07-2050-4DD8-AB11-6E864178C9B8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327E5E-E9DE-48BC-A045-2F49723CC90D}" type="pres">
      <dgm:prSet presAssocID="{511A6D32-8B90-4C6E-85D1-C60D233A10D1}" presName="Name8" presStyleCnt="0"/>
      <dgm:spPr/>
    </dgm:pt>
    <dgm:pt modelId="{77606CDA-D161-46D5-BB06-0F383A48DB80}" type="pres">
      <dgm:prSet presAssocID="{511A6D32-8B90-4C6E-85D1-C60D233A10D1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ECDA53-63F1-4604-95D5-3A7A0B45DBD4}" type="pres">
      <dgm:prSet presAssocID="{511A6D32-8B90-4C6E-85D1-C60D233A10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9D4439D-CF11-4B6B-9693-C55DB9A0038B}" type="presOf" srcId="{5E3B1351-CCB8-4B03-A30A-F949B72E91CA}" destId="{E2672EC7-CDC0-4CBF-9571-4CFFA3722F44}" srcOrd="0" destOrd="0" presId="urn:microsoft.com/office/officeart/2005/8/layout/pyramid1"/>
    <dgm:cxn modelId="{4CDEA9F3-34D2-4247-9E3C-D65304C3C3BF}" type="presOf" srcId="{2FE21742-EE9D-4EA8-A194-F91C0E1B2630}" destId="{D3701DD0-9100-485F-8B05-ED25E83686F8}" srcOrd="1" destOrd="0" presId="urn:microsoft.com/office/officeart/2005/8/layout/pyramid1"/>
    <dgm:cxn modelId="{CEC28517-2DF7-45EA-BF53-2EC31ADA8FD4}" type="presOf" srcId="{2FE21742-EE9D-4EA8-A194-F91C0E1B2630}" destId="{A843BE40-FD24-47C9-9C41-258A47514AF0}" srcOrd="0" destOrd="0" presId="urn:microsoft.com/office/officeart/2005/8/layout/pyramid1"/>
    <dgm:cxn modelId="{64F56AF0-F2DC-496C-AB00-BDCE99ECEB80}" type="presOf" srcId="{511A6D32-8B90-4C6E-85D1-C60D233A10D1}" destId="{DBECDA53-63F1-4604-95D5-3A7A0B45DBD4}" srcOrd="1" destOrd="0" presId="urn:microsoft.com/office/officeart/2005/8/layout/pyramid1"/>
    <dgm:cxn modelId="{E8EA9ACE-04DB-481D-973E-5863ED85730D}" type="presOf" srcId="{790C9B2F-B93E-4319-848D-CE00C370E714}" destId="{2554997B-E63B-4CDA-A9E0-29950B95CB51}" srcOrd="0" destOrd="0" presId="urn:microsoft.com/office/officeart/2005/8/layout/pyramid1"/>
    <dgm:cxn modelId="{4588F692-3EA0-4ADF-A7EA-41B9E9C7B087}" type="presOf" srcId="{790C9B2F-B93E-4319-848D-CE00C370E714}" destId="{7E80EBF2-E929-4A3B-9430-56E4A4B6F833}" srcOrd="1" destOrd="0" presId="urn:microsoft.com/office/officeart/2005/8/layout/pyramid1"/>
    <dgm:cxn modelId="{DE0BEA07-2050-4DD8-AB11-6E864178C9B8}" srcId="{5E3B1351-CCB8-4B03-A30A-F949B72E91CA}" destId="{511A6D32-8B90-4C6E-85D1-C60D233A10D1}" srcOrd="1" destOrd="0" parTransId="{BC9D3728-3071-4322-B1BA-C83DB9323A4E}" sibTransId="{99D8BFD0-AEB4-44D3-8716-5830A1D14C04}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7A67AE71-D4C9-4734-82BD-63BF55884A6C}" type="presOf" srcId="{511A6D32-8B90-4C6E-85D1-C60D233A10D1}" destId="{77606CDA-D161-46D5-BB06-0F383A48DB80}" srcOrd="0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DD1436D6-6949-4194-886F-2F00AB76B4B0}" type="presParOf" srcId="{E2672EC7-CDC0-4CBF-9571-4CFFA3722F44}" destId="{03383C40-0AD0-4045-B9CF-5A4A1DE59E09}" srcOrd="0" destOrd="0" presId="urn:microsoft.com/office/officeart/2005/8/layout/pyramid1"/>
    <dgm:cxn modelId="{EDFAA61B-0469-445F-9F91-3C1F76B8C43E}" type="presParOf" srcId="{03383C40-0AD0-4045-B9CF-5A4A1DE59E09}" destId="{A843BE40-FD24-47C9-9C41-258A47514AF0}" srcOrd="0" destOrd="0" presId="urn:microsoft.com/office/officeart/2005/8/layout/pyramid1"/>
    <dgm:cxn modelId="{BF6F13EA-A51D-407C-8AA5-0BE4343DE660}" type="presParOf" srcId="{03383C40-0AD0-4045-B9CF-5A4A1DE59E09}" destId="{D3701DD0-9100-485F-8B05-ED25E83686F8}" srcOrd="1" destOrd="0" presId="urn:microsoft.com/office/officeart/2005/8/layout/pyramid1"/>
    <dgm:cxn modelId="{8CBCC60F-4F53-4920-8A37-335CB3B07453}" type="presParOf" srcId="{E2672EC7-CDC0-4CBF-9571-4CFFA3722F44}" destId="{A7327E5E-E9DE-48BC-A045-2F49723CC90D}" srcOrd="1" destOrd="0" presId="urn:microsoft.com/office/officeart/2005/8/layout/pyramid1"/>
    <dgm:cxn modelId="{EF3A0A4B-A9AF-40E9-B225-615A17F3FD12}" type="presParOf" srcId="{A7327E5E-E9DE-48BC-A045-2F49723CC90D}" destId="{77606CDA-D161-46D5-BB06-0F383A48DB80}" srcOrd="0" destOrd="0" presId="urn:microsoft.com/office/officeart/2005/8/layout/pyramid1"/>
    <dgm:cxn modelId="{0C958EF0-3FCC-4D14-8A82-FDEA21F112C6}" type="presParOf" srcId="{A7327E5E-E9DE-48BC-A045-2F49723CC90D}" destId="{DBECDA53-63F1-4604-95D5-3A7A0B45DBD4}" srcOrd="1" destOrd="0" presId="urn:microsoft.com/office/officeart/2005/8/layout/pyramid1"/>
    <dgm:cxn modelId="{7B99740C-AAB6-4C88-BBE5-DBE2A7942235}" type="presParOf" srcId="{E2672EC7-CDC0-4CBF-9571-4CFFA3722F44}" destId="{48E0E900-4DC6-48DB-A8EF-768D7F1C7BC4}" srcOrd="2" destOrd="0" presId="urn:microsoft.com/office/officeart/2005/8/layout/pyramid1"/>
    <dgm:cxn modelId="{D6404AB6-FFBB-4F5E-A4DB-0724A4116409}" type="presParOf" srcId="{48E0E900-4DC6-48DB-A8EF-768D7F1C7BC4}" destId="{2554997B-E63B-4CDA-A9E0-29950B95CB51}" srcOrd="0" destOrd="0" presId="urn:microsoft.com/office/officeart/2005/8/layout/pyramid1"/>
    <dgm:cxn modelId="{812D24E2-72EF-4B9D-A8B2-10C76445D55D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Helse</a:t>
          </a:r>
          <a:endParaRPr lang="nb-NO" dirty="0">
            <a:solidFill>
              <a:schemeClr val="bg1"/>
            </a:solidFill>
          </a:endParaRP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42BC6010-C313-47A1-A10C-CB9F83161628}" type="presOf" srcId="{790C9B2F-B93E-4319-848D-CE00C370E714}" destId="{7E80EBF2-E929-4A3B-9430-56E4A4B6F833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A165E446-E580-483A-B25F-0336D0AECE50}" type="presOf" srcId="{790C9B2F-B93E-4319-848D-CE00C370E714}" destId="{2554997B-E63B-4CDA-A9E0-29950B95CB51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168C9D87-5258-4E57-BA83-5DF0808AC260}" type="presOf" srcId="{63CB3CE0-C456-407E-88B4-9FADCFA851C6}" destId="{1F8AEA6B-D248-4D31-8B8E-EDA9E1F5CB74}" srcOrd="1" destOrd="0" presId="urn:microsoft.com/office/officeart/2005/8/layout/pyramid1"/>
    <dgm:cxn modelId="{CF22466A-84C5-4F58-9EB7-FE0C1C53F2F6}" type="presOf" srcId="{5E3B1351-CCB8-4B03-A30A-F949B72E91CA}" destId="{E2672EC7-CDC0-4CBF-9571-4CFFA3722F44}" srcOrd="0" destOrd="0" presId="urn:microsoft.com/office/officeart/2005/8/layout/pyramid1"/>
    <dgm:cxn modelId="{73619A14-3E49-4100-8E97-64CF90A1AE02}" type="presOf" srcId="{63CB3CE0-C456-407E-88B4-9FADCFA851C6}" destId="{08C8FD75-7F25-40EA-AF6E-1C03AC805D18}" srcOrd="0" destOrd="0" presId="urn:microsoft.com/office/officeart/2005/8/layout/pyramid1"/>
    <dgm:cxn modelId="{3CAF6368-DE2C-425E-96A7-B4B9D24ABE01}" type="presOf" srcId="{2FE21742-EE9D-4EA8-A194-F91C0E1B2630}" destId="{D3701DD0-9100-485F-8B05-ED25E83686F8}" srcOrd="1" destOrd="0" presId="urn:microsoft.com/office/officeart/2005/8/layout/pyramid1"/>
    <dgm:cxn modelId="{D630E680-6E3B-48A4-919C-D3E031050B5C}" type="presOf" srcId="{2FE21742-EE9D-4EA8-A194-F91C0E1B2630}" destId="{A843BE40-FD24-47C9-9C41-258A47514AF0}" srcOrd="0" destOrd="0" presId="urn:microsoft.com/office/officeart/2005/8/layout/pyramid1"/>
    <dgm:cxn modelId="{6D625026-B9A0-422D-87E2-F827D2B07EDE}" type="presParOf" srcId="{E2672EC7-CDC0-4CBF-9571-4CFFA3722F44}" destId="{03383C40-0AD0-4045-B9CF-5A4A1DE59E09}" srcOrd="0" destOrd="0" presId="urn:microsoft.com/office/officeart/2005/8/layout/pyramid1"/>
    <dgm:cxn modelId="{1DC8A40A-F328-4F9D-93B3-A1B3400CFA1B}" type="presParOf" srcId="{03383C40-0AD0-4045-B9CF-5A4A1DE59E09}" destId="{A843BE40-FD24-47C9-9C41-258A47514AF0}" srcOrd="0" destOrd="0" presId="urn:microsoft.com/office/officeart/2005/8/layout/pyramid1"/>
    <dgm:cxn modelId="{824BB81A-D3A4-4018-98AC-ED6BBFC4442E}" type="presParOf" srcId="{03383C40-0AD0-4045-B9CF-5A4A1DE59E09}" destId="{D3701DD0-9100-485F-8B05-ED25E83686F8}" srcOrd="1" destOrd="0" presId="urn:microsoft.com/office/officeart/2005/8/layout/pyramid1"/>
    <dgm:cxn modelId="{CF613944-C4FE-47D5-BB5D-9C9C543255A7}" type="presParOf" srcId="{E2672EC7-CDC0-4CBF-9571-4CFFA3722F44}" destId="{1DE226E0-6BCC-4559-92BE-DCFE4E61EA3D}" srcOrd="1" destOrd="0" presId="urn:microsoft.com/office/officeart/2005/8/layout/pyramid1"/>
    <dgm:cxn modelId="{3FDDA466-1853-4F60-B0AE-4370EE5BFEC5}" type="presParOf" srcId="{1DE226E0-6BCC-4559-92BE-DCFE4E61EA3D}" destId="{08C8FD75-7F25-40EA-AF6E-1C03AC805D18}" srcOrd="0" destOrd="0" presId="urn:microsoft.com/office/officeart/2005/8/layout/pyramid1"/>
    <dgm:cxn modelId="{5B158F88-ADBD-4ADB-B0AB-2FC9D991A7B4}" type="presParOf" srcId="{1DE226E0-6BCC-4559-92BE-DCFE4E61EA3D}" destId="{1F8AEA6B-D248-4D31-8B8E-EDA9E1F5CB74}" srcOrd="1" destOrd="0" presId="urn:microsoft.com/office/officeart/2005/8/layout/pyramid1"/>
    <dgm:cxn modelId="{D567FD96-2D4A-46DA-B8CB-D39ECADECE58}" type="presParOf" srcId="{E2672EC7-CDC0-4CBF-9571-4CFFA3722F44}" destId="{48E0E900-4DC6-48DB-A8EF-768D7F1C7BC4}" srcOrd="2" destOrd="0" presId="urn:microsoft.com/office/officeart/2005/8/layout/pyramid1"/>
    <dgm:cxn modelId="{CA79E09A-7F8F-4F97-80B7-6F64D5A3F02A}" type="presParOf" srcId="{48E0E900-4DC6-48DB-A8EF-768D7F1C7BC4}" destId="{2554997B-E63B-4CDA-A9E0-29950B95CB51}" srcOrd="0" destOrd="0" presId="urn:microsoft.com/office/officeart/2005/8/layout/pyramid1"/>
    <dgm:cxn modelId="{E0195259-412A-4CD1-8743-9059BE9D316D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Landbruk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(Mattilsynet, FM)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CE6603A-52D7-49D3-AC2E-72B14BDA005B}" type="presOf" srcId="{790C9B2F-B93E-4319-848D-CE00C370E714}" destId="{7E80EBF2-E929-4A3B-9430-56E4A4B6F833}" srcOrd="1" destOrd="0" presId="urn:microsoft.com/office/officeart/2005/8/layout/pyramid1"/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7ED75F2B-9F27-418A-931B-EE992F2B049F}" type="presOf" srcId="{63CB3CE0-C456-407E-88B4-9FADCFA851C6}" destId="{08C8FD75-7F25-40EA-AF6E-1C03AC805D18}" srcOrd="0" destOrd="0" presId="urn:microsoft.com/office/officeart/2005/8/layout/pyramid1"/>
    <dgm:cxn modelId="{D9ED2D20-A4AA-4A4A-B0D7-5CDC94DE4D64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90739949-708C-4A1D-9DC4-3F2C78185441}" type="presOf" srcId="{5E3B1351-CCB8-4B03-A30A-F949B72E91CA}" destId="{E2672EC7-CDC0-4CBF-9571-4CFFA3722F44}" srcOrd="0" destOrd="0" presId="urn:microsoft.com/office/officeart/2005/8/layout/pyramid1"/>
    <dgm:cxn modelId="{2B673643-FFEA-40CE-AB35-C724A77B4A06}" type="presOf" srcId="{63CB3CE0-C456-407E-88B4-9FADCFA851C6}" destId="{1F8AEA6B-D248-4D31-8B8E-EDA9E1F5CB74}" srcOrd="1" destOrd="0" presId="urn:microsoft.com/office/officeart/2005/8/layout/pyramid1"/>
    <dgm:cxn modelId="{31A9A6FB-6C8F-4BDE-888B-CA120CB23380}" type="presOf" srcId="{790C9B2F-B93E-4319-848D-CE00C370E714}" destId="{2554997B-E63B-4CDA-A9E0-29950B95CB51}" srcOrd="0" destOrd="0" presId="urn:microsoft.com/office/officeart/2005/8/layout/pyramid1"/>
    <dgm:cxn modelId="{6366686E-0A30-45C7-A176-88DDB6695A65}" type="presOf" srcId="{2FE21742-EE9D-4EA8-A194-F91C0E1B2630}" destId="{A843BE40-FD24-47C9-9C41-258A47514AF0}" srcOrd="0" destOrd="0" presId="urn:microsoft.com/office/officeart/2005/8/layout/pyramid1"/>
    <dgm:cxn modelId="{3646EDF7-3277-4FB1-A044-7C5BE65D7391}" type="presParOf" srcId="{E2672EC7-CDC0-4CBF-9571-4CFFA3722F44}" destId="{03383C40-0AD0-4045-B9CF-5A4A1DE59E09}" srcOrd="0" destOrd="0" presId="urn:microsoft.com/office/officeart/2005/8/layout/pyramid1"/>
    <dgm:cxn modelId="{231C21D5-66DF-4318-AF18-DFCB3197C4B5}" type="presParOf" srcId="{03383C40-0AD0-4045-B9CF-5A4A1DE59E09}" destId="{A843BE40-FD24-47C9-9C41-258A47514AF0}" srcOrd="0" destOrd="0" presId="urn:microsoft.com/office/officeart/2005/8/layout/pyramid1"/>
    <dgm:cxn modelId="{D312B0CA-066A-4238-AF14-984863AD3EF1}" type="presParOf" srcId="{03383C40-0AD0-4045-B9CF-5A4A1DE59E09}" destId="{D3701DD0-9100-485F-8B05-ED25E83686F8}" srcOrd="1" destOrd="0" presId="urn:microsoft.com/office/officeart/2005/8/layout/pyramid1"/>
    <dgm:cxn modelId="{B00CCA74-90C7-4213-8AF9-4CE4880E270C}" type="presParOf" srcId="{E2672EC7-CDC0-4CBF-9571-4CFFA3722F44}" destId="{1DE226E0-6BCC-4559-92BE-DCFE4E61EA3D}" srcOrd="1" destOrd="0" presId="urn:microsoft.com/office/officeart/2005/8/layout/pyramid1"/>
    <dgm:cxn modelId="{52588CB7-4B7C-4148-A5B8-5DC8CAA03C6A}" type="presParOf" srcId="{1DE226E0-6BCC-4559-92BE-DCFE4E61EA3D}" destId="{08C8FD75-7F25-40EA-AF6E-1C03AC805D18}" srcOrd="0" destOrd="0" presId="urn:microsoft.com/office/officeart/2005/8/layout/pyramid1"/>
    <dgm:cxn modelId="{06AF3D6D-E1AB-463C-9765-0FFBBE12CF6E}" type="presParOf" srcId="{1DE226E0-6BCC-4559-92BE-DCFE4E61EA3D}" destId="{1F8AEA6B-D248-4D31-8B8E-EDA9E1F5CB74}" srcOrd="1" destOrd="0" presId="urn:microsoft.com/office/officeart/2005/8/layout/pyramid1"/>
    <dgm:cxn modelId="{AFE40325-013E-4544-8D3E-5D9C26844CFE}" type="presParOf" srcId="{E2672EC7-CDC0-4CBF-9571-4CFFA3722F44}" destId="{48E0E900-4DC6-48DB-A8EF-768D7F1C7BC4}" srcOrd="2" destOrd="0" presId="urn:microsoft.com/office/officeart/2005/8/layout/pyramid1"/>
    <dgm:cxn modelId="{C76DA0E3-ABD1-43D3-A9CF-F6F51037C05D}" type="presParOf" srcId="{48E0E900-4DC6-48DB-A8EF-768D7F1C7BC4}" destId="{2554997B-E63B-4CDA-A9E0-29950B95CB51}" srcOrd="0" destOrd="0" presId="urn:microsoft.com/office/officeart/2005/8/layout/pyramid1"/>
    <dgm:cxn modelId="{EA2452A9-CFEA-467F-AD27-2F9829220979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3B1351-CCB8-4B03-A30A-F949B72E91CA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2FE21742-EE9D-4EA8-A194-F91C0E1B26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 dirty="0" smtClean="0"/>
        </a:p>
        <a:p>
          <a:endParaRPr lang="nb-NO" dirty="0" smtClean="0"/>
        </a:p>
        <a:p>
          <a:endParaRPr lang="nb-NO" dirty="0" smtClean="0"/>
        </a:p>
        <a:p>
          <a:r>
            <a:rPr lang="nb-NO" dirty="0" smtClean="0">
              <a:solidFill>
                <a:schemeClr val="bg1"/>
              </a:solidFill>
            </a:rPr>
            <a:t>Næring</a:t>
          </a:r>
        </a:p>
      </dgm:t>
    </dgm:pt>
    <dgm:pt modelId="{06DAB052-BD32-400A-8C3C-F841032D1A52}" type="parTrans" cxnId="{66A7D625-92B6-49C0-8736-5978B299A6FB}">
      <dgm:prSet/>
      <dgm:spPr/>
      <dgm:t>
        <a:bodyPr/>
        <a:lstStyle/>
        <a:p>
          <a:endParaRPr lang="nb-NO"/>
        </a:p>
      </dgm:t>
    </dgm:pt>
    <dgm:pt modelId="{DC302CF9-888C-4F59-B48D-1F2BC437E2D3}" type="sibTrans" cxnId="{66A7D625-92B6-49C0-8736-5978B299A6FB}">
      <dgm:prSet/>
      <dgm:spPr/>
      <dgm:t>
        <a:bodyPr/>
        <a:lstStyle/>
        <a:p>
          <a:endParaRPr lang="nb-NO"/>
        </a:p>
      </dgm:t>
    </dgm:pt>
    <dgm:pt modelId="{63CB3CE0-C456-407E-88B4-9FADCFA851C6}">
      <dgm:prSet phldrT="[Text]"/>
      <dgm:spPr/>
      <dgm:t>
        <a:bodyPr/>
        <a:lstStyle/>
        <a:p>
          <a:r>
            <a:rPr lang="nb-NO" dirty="0" smtClean="0"/>
            <a:t>Direktorater</a:t>
          </a:r>
          <a:endParaRPr lang="nb-NO" dirty="0"/>
        </a:p>
      </dgm:t>
    </dgm:pt>
    <dgm:pt modelId="{288AB926-7A12-4A1C-8A00-CC110099AF88}" type="parTrans" cxnId="{2FCFF95C-8FCA-497C-B71A-DEE50E4311D6}">
      <dgm:prSet/>
      <dgm:spPr/>
      <dgm:t>
        <a:bodyPr/>
        <a:lstStyle/>
        <a:p>
          <a:endParaRPr lang="nb-NO"/>
        </a:p>
      </dgm:t>
    </dgm:pt>
    <dgm:pt modelId="{21F5D565-07B1-48EB-95B9-655BC30282F2}" type="sibTrans" cxnId="{2FCFF95C-8FCA-497C-B71A-DEE50E4311D6}">
      <dgm:prSet/>
      <dgm:spPr/>
      <dgm:t>
        <a:bodyPr/>
        <a:lstStyle/>
        <a:p>
          <a:endParaRPr lang="nb-NO"/>
        </a:p>
      </dgm:t>
    </dgm:pt>
    <dgm:pt modelId="{790C9B2F-B93E-4319-848D-CE00C370E714}">
      <dgm:prSet phldrT="[Text]"/>
      <dgm:spPr/>
      <dgm:t>
        <a:bodyPr/>
        <a:lstStyle/>
        <a:p>
          <a:r>
            <a:rPr lang="nb-NO" dirty="0" smtClean="0"/>
            <a:t>Regional stat (Innovasjon Norge, SIVA)</a:t>
          </a:r>
          <a:endParaRPr lang="nb-NO" dirty="0"/>
        </a:p>
      </dgm:t>
    </dgm:pt>
    <dgm:pt modelId="{68C426AC-4793-4FEA-A4BD-F18A8DAF8298}" type="parTrans" cxnId="{DD2BE22A-6FEF-4FB9-B376-54B4E08D4A91}">
      <dgm:prSet/>
      <dgm:spPr/>
      <dgm:t>
        <a:bodyPr/>
        <a:lstStyle/>
        <a:p>
          <a:endParaRPr lang="nb-NO"/>
        </a:p>
      </dgm:t>
    </dgm:pt>
    <dgm:pt modelId="{827B68B1-9B25-4F65-9CA8-D62204267D50}" type="sibTrans" cxnId="{DD2BE22A-6FEF-4FB9-B376-54B4E08D4A91}">
      <dgm:prSet/>
      <dgm:spPr/>
      <dgm:t>
        <a:bodyPr/>
        <a:lstStyle/>
        <a:p>
          <a:endParaRPr lang="nb-NO"/>
        </a:p>
      </dgm:t>
    </dgm:pt>
    <dgm:pt modelId="{E2672EC7-CDC0-4CBF-9571-4CFFA3722F44}" type="pres">
      <dgm:prSet presAssocID="{5E3B1351-CCB8-4B03-A30A-F949B72E91CA}" presName="Name0" presStyleCnt="0">
        <dgm:presLayoutVars>
          <dgm:dir/>
          <dgm:animLvl val="lvl"/>
          <dgm:resizeHandles val="exact"/>
        </dgm:presLayoutVars>
      </dgm:prSet>
      <dgm:spPr/>
    </dgm:pt>
    <dgm:pt modelId="{03383C40-0AD0-4045-B9CF-5A4A1DE59E09}" type="pres">
      <dgm:prSet presAssocID="{2FE21742-EE9D-4EA8-A194-F91C0E1B2630}" presName="Name8" presStyleCnt="0"/>
      <dgm:spPr/>
    </dgm:pt>
    <dgm:pt modelId="{A843BE40-FD24-47C9-9C41-258A47514AF0}" type="pres">
      <dgm:prSet presAssocID="{2FE21742-EE9D-4EA8-A194-F91C0E1B2630}" presName="level" presStyleLbl="node1" presStyleIdx="0" presStyleCnt="3" custLinFactNeighborX="-151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3701DD0-9100-485F-8B05-ED25E83686F8}" type="pres">
      <dgm:prSet presAssocID="{2FE21742-EE9D-4EA8-A194-F91C0E1B26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E226E0-6BCC-4559-92BE-DCFE4E61EA3D}" type="pres">
      <dgm:prSet presAssocID="{63CB3CE0-C456-407E-88B4-9FADCFA851C6}" presName="Name8" presStyleCnt="0"/>
      <dgm:spPr/>
    </dgm:pt>
    <dgm:pt modelId="{08C8FD75-7F25-40EA-AF6E-1C03AC805D18}" type="pres">
      <dgm:prSet presAssocID="{63CB3CE0-C456-407E-88B4-9FADCFA851C6}" presName="level" presStyleLbl="node1" presStyleIdx="1" presStyleCnt="3" custLinFactNeighborX="-399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8AEA6B-D248-4D31-8B8E-EDA9E1F5CB74}" type="pres">
      <dgm:prSet presAssocID="{63CB3CE0-C456-407E-88B4-9FADCFA851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E0E900-4DC6-48DB-A8EF-768D7F1C7BC4}" type="pres">
      <dgm:prSet presAssocID="{790C9B2F-B93E-4319-848D-CE00C370E714}" presName="Name8" presStyleCnt="0"/>
      <dgm:spPr/>
    </dgm:pt>
    <dgm:pt modelId="{2554997B-E63B-4CDA-A9E0-29950B95CB51}" type="pres">
      <dgm:prSet presAssocID="{790C9B2F-B93E-4319-848D-CE00C370E71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80EBF2-E929-4A3B-9430-56E4A4B6F833}" type="pres">
      <dgm:prSet presAssocID="{790C9B2F-B93E-4319-848D-CE00C370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CFF95C-8FCA-497C-B71A-DEE50E4311D6}" srcId="{5E3B1351-CCB8-4B03-A30A-F949B72E91CA}" destId="{63CB3CE0-C456-407E-88B4-9FADCFA851C6}" srcOrd="1" destOrd="0" parTransId="{288AB926-7A12-4A1C-8A00-CC110099AF88}" sibTransId="{21F5D565-07B1-48EB-95B9-655BC30282F2}"/>
    <dgm:cxn modelId="{8FEAD6B1-5161-4BDA-B0D0-980579AA985B}" type="presOf" srcId="{2FE21742-EE9D-4EA8-A194-F91C0E1B2630}" destId="{D3701DD0-9100-485F-8B05-ED25E83686F8}" srcOrd="1" destOrd="0" presId="urn:microsoft.com/office/officeart/2005/8/layout/pyramid1"/>
    <dgm:cxn modelId="{DD2BE22A-6FEF-4FB9-B376-54B4E08D4A91}" srcId="{5E3B1351-CCB8-4B03-A30A-F949B72E91CA}" destId="{790C9B2F-B93E-4319-848D-CE00C370E714}" srcOrd="2" destOrd="0" parTransId="{68C426AC-4793-4FEA-A4BD-F18A8DAF8298}" sibTransId="{827B68B1-9B25-4F65-9CA8-D62204267D50}"/>
    <dgm:cxn modelId="{8FEE8908-46B9-45E7-B893-B794946E033A}" type="presOf" srcId="{63CB3CE0-C456-407E-88B4-9FADCFA851C6}" destId="{08C8FD75-7F25-40EA-AF6E-1C03AC805D18}" srcOrd="0" destOrd="0" presId="urn:microsoft.com/office/officeart/2005/8/layout/pyramid1"/>
    <dgm:cxn modelId="{2DAEECC4-3F13-42B8-AED1-4514AAB9F2E0}" type="presOf" srcId="{5E3B1351-CCB8-4B03-A30A-F949B72E91CA}" destId="{E2672EC7-CDC0-4CBF-9571-4CFFA3722F44}" srcOrd="0" destOrd="0" presId="urn:microsoft.com/office/officeart/2005/8/layout/pyramid1"/>
    <dgm:cxn modelId="{66A7D625-92B6-49C0-8736-5978B299A6FB}" srcId="{5E3B1351-CCB8-4B03-A30A-F949B72E91CA}" destId="{2FE21742-EE9D-4EA8-A194-F91C0E1B2630}" srcOrd="0" destOrd="0" parTransId="{06DAB052-BD32-400A-8C3C-F841032D1A52}" sibTransId="{DC302CF9-888C-4F59-B48D-1F2BC437E2D3}"/>
    <dgm:cxn modelId="{1F964A81-6DC7-4A9A-AF25-19CA60803386}" type="presOf" srcId="{2FE21742-EE9D-4EA8-A194-F91C0E1B2630}" destId="{A843BE40-FD24-47C9-9C41-258A47514AF0}" srcOrd="0" destOrd="0" presId="urn:microsoft.com/office/officeart/2005/8/layout/pyramid1"/>
    <dgm:cxn modelId="{25E25547-FB88-46E9-9515-9F60E61D193D}" type="presOf" srcId="{790C9B2F-B93E-4319-848D-CE00C370E714}" destId="{2554997B-E63B-4CDA-A9E0-29950B95CB51}" srcOrd="0" destOrd="0" presId="urn:microsoft.com/office/officeart/2005/8/layout/pyramid1"/>
    <dgm:cxn modelId="{AC0E2A40-F6BF-45F2-AA02-DD0D730FAA37}" type="presOf" srcId="{790C9B2F-B93E-4319-848D-CE00C370E714}" destId="{7E80EBF2-E929-4A3B-9430-56E4A4B6F833}" srcOrd="1" destOrd="0" presId="urn:microsoft.com/office/officeart/2005/8/layout/pyramid1"/>
    <dgm:cxn modelId="{CA1341CC-7EF2-4DC2-B228-C173DEEC9D40}" type="presOf" srcId="{63CB3CE0-C456-407E-88B4-9FADCFA851C6}" destId="{1F8AEA6B-D248-4D31-8B8E-EDA9E1F5CB74}" srcOrd="1" destOrd="0" presId="urn:microsoft.com/office/officeart/2005/8/layout/pyramid1"/>
    <dgm:cxn modelId="{E1B0B236-5455-4DEB-AE49-15A87968B566}" type="presParOf" srcId="{E2672EC7-CDC0-4CBF-9571-4CFFA3722F44}" destId="{03383C40-0AD0-4045-B9CF-5A4A1DE59E09}" srcOrd="0" destOrd="0" presId="urn:microsoft.com/office/officeart/2005/8/layout/pyramid1"/>
    <dgm:cxn modelId="{37E50E7E-C773-444D-921B-CFE9C99F1132}" type="presParOf" srcId="{03383C40-0AD0-4045-B9CF-5A4A1DE59E09}" destId="{A843BE40-FD24-47C9-9C41-258A47514AF0}" srcOrd="0" destOrd="0" presId="urn:microsoft.com/office/officeart/2005/8/layout/pyramid1"/>
    <dgm:cxn modelId="{C3C4F396-912A-4132-B66E-AA4A61AB25A1}" type="presParOf" srcId="{03383C40-0AD0-4045-B9CF-5A4A1DE59E09}" destId="{D3701DD0-9100-485F-8B05-ED25E83686F8}" srcOrd="1" destOrd="0" presId="urn:microsoft.com/office/officeart/2005/8/layout/pyramid1"/>
    <dgm:cxn modelId="{5A0B3A11-D515-4DF7-B6BE-6EDCD2528A09}" type="presParOf" srcId="{E2672EC7-CDC0-4CBF-9571-4CFFA3722F44}" destId="{1DE226E0-6BCC-4559-92BE-DCFE4E61EA3D}" srcOrd="1" destOrd="0" presId="urn:microsoft.com/office/officeart/2005/8/layout/pyramid1"/>
    <dgm:cxn modelId="{D4268932-234C-4453-8B42-053ADEDCEC3A}" type="presParOf" srcId="{1DE226E0-6BCC-4559-92BE-DCFE4E61EA3D}" destId="{08C8FD75-7F25-40EA-AF6E-1C03AC805D18}" srcOrd="0" destOrd="0" presId="urn:microsoft.com/office/officeart/2005/8/layout/pyramid1"/>
    <dgm:cxn modelId="{E014AE7D-E0FD-4729-891C-7DB4CFD4B426}" type="presParOf" srcId="{1DE226E0-6BCC-4559-92BE-DCFE4E61EA3D}" destId="{1F8AEA6B-D248-4D31-8B8E-EDA9E1F5CB74}" srcOrd="1" destOrd="0" presId="urn:microsoft.com/office/officeart/2005/8/layout/pyramid1"/>
    <dgm:cxn modelId="{447D7B34-A4DB-4D20-8177-FCC265B4F2B4}" type="presParOf" srcId="{E2672EC7-CDC0-4CBF-9571-4CFFA3722F44}" destId="{48E0E900-4DC6-48DB-A8EF-768D7F1C7BC4}" srcOrd="2" destOrd="0" presId="urn:microsoft.com/office/officeart/2005/8/layout/pyramid1"/>
    <dgm:cxn modelId="{F52826BF-355B-4675-8052-5357A537F3B0}" type="presParOf" srcId="{48E0E900-4DC6-48DB-A8EF-768D7F1C7BC4}" destId="{2554997B-E63B-4CDA-A9E0-29950B95CB51}" srcOrd="0" destOrd="0" presId="urn:microsoft.com/office/officeart/2005/8/layout/pyramid1"/>
    <dgm:cxn modelId="{85D60790-AAC2-4433-818C-A34749E7CA5B}" type="presParOf" srcId="{48E0E900-4DC6-48DB-A8EF-768D7F1C7BC4}" destId="{7E80EBF2-E929-4A3B-9430-56E4A4B6F8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63372" y="0"/>
          <a:ext cx="36895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KMD </a:t>
          </a:r>
        </a:p>
      </dsp:txBody>
      <dsp:txXfrm>
        <a:off x="363372" y="0"/>
        <a:ext cx="368959" cy="613269"/>
      </dsp:txXfrm>
    </dsp:sp>
    <dsp:sp modelId="{E8FBD5AA-3FFF-4E07-A975-A663159BDB2A}">
      <dsp:nvSpPr>
        <dsp:cNvPr id="0" name=""/>
        <dsp:cNvSpPr/>
      </dsp:nvSpPr>
      <dsp:spPr>
        <a:xfrm>
          <a:off x="181535" y="613268"/>
          <a:ext cx="737918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10670" y="613268"/>
        <a:ext cx="479646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106877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193703" y="1226537"/>
        <a:ext cx="719470" cy="6132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Sam-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ferdsel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b="1" kern="1200" dirty="0" smtClean="0"/>
            <a:t>Direktorat, </a:t>
          </a:r>
          <a:r>
            <a:rPr lang="nb-NO" sz="500" b="1" kern="1200" dirty="0" err="1" smtClean="0"/>
            <a:t>sf</a:t>
          </a:r>
          <a:endParaRPr lang="nb-NO" sz="500" b="1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Vegvesenets regioner</a:t>
          </a:r>
          <a:endParaRPr lang="nb-NO" sz="500" kern="1200" dirty="0"/>
        </a:p>
      </dsp:txBody>
      <dsp:txXfrm>
        <a:off x="176284" y="1226537"/>
        <a:ext cx="654770" cy="613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63372" y="0"/>
          <a:ext cx="36895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KMD </a:t>
          </a:r>
        </a:p>
      </dsp:txBody>
      <dsp:txXfrm>
        <a:off x="363372" y="0"/>
        <a:ext cx="368959" cy="613269"/>
      </dsp:txXfrm>
    </dsp:sp>
    <dsp:sp modelId="{77606CDA-D161-46D5-BB06-0F383A48DB80}">
      <dsp:nvSpPr>
        <dsp:cNvPr id="0" name=""/>
        <dsp:cNvSpPr/>
      </dsp:nvSpPr>
      <dsp:spPr>
        <a:xfrm>
          <a:off x="181535" y="613268"/>
          <a:ext cx="737918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10670" y="613268"/>
        <a:ext cx="479646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106877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193703" y="1226537"/>
        <a:ext cx="719470" cy="6132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6514" y="0"/>
          <a:ext cx="382303" cy="606125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Helse</a:t>
          </a:r>
          <a:endParaRPr lang="nb-NO" sz="700" kern="1200" dirty="0">
            <a:solidFill>
              <a:schemeClr val="bg1"/>
            </a:solidFill>
          </a:endParaRPr>
        </a:p>
      </dsp:txBody>
      <dsp:txXfrm>
        <a:off x="376514" y="0"/>
        <a:ext cx="382303" cy="606125"/>
      </dsp:txXfrm>
    </dsp:sp>
    <dsp:sp modelId="{08C8FD75-7F25-40EA-AF6E-1C03AC805D18}">
      <dsp:nvSpPr>
        <dsp:cNvPr id="0" name=""/>
        <dsp:cNvSpPr/>
      </dsp:nvSpPr>
      <dsp:spPr>
        <a:xfrm>
          <a:off x="188100" y="606125"/>
          <a:ext cx="764606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1906" y="606125"/>
        <a:ext cx="496993" cy="606125"/>
      </dsp:txXfrm>
    </dsp:sp>
    <dsp:sp modelId="{2554997B-E63B-4CDA-A9E0-29950B95CB51}">
      <dsp:nvSpPr>
        <dsp:cNvPr id="0" name=""/>
        <dsp:cNvSpPr/>
      </dsp:nvSpPr>
      <dsp:spPr>
        <a:xfrm>
          <a:off x="0" y="1212250"/>
          <a:ext cx="1146909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200709" y="1212250"/>
        <a:ext cx="745490" cy="606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9933" y="0"/>
          <a:ext cx="385774" cy="600767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Landbruk</a:t>
          </a:r>
        </a:p>
      </dsp:txBody>
      <dsp:txXfrm>
        <a:off x="379933" y="0"/>
        <a:ext cx="385774" cy="600767"/>
      </dsp:txXfrm>
    </dsp:sp>
    <dsp:sp modelId="{08C8FD75-7F25-40EA-AF6E-1C03AC805D18}">
      <dsp:nvSpPr>
        <dsp:cNvPr id="0" name=""/>
        <dsp:cNvSpPr/>
      </dsp:nvSpPr>
      <dsp:spPr>
        <a:xfrm>
          <a:off x="189808" y="600767"/>
          <a:ext cx="771548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4829" y="600767"/>
        <a:ext cx="501506" cy="600767"/>
      </dsp:txXfrm>
    </dsp:sp>
    <dsp:sp modelId="{2554997B-E63B-4CDA-A9E0-29950B95CB51}">
      <dsp:nvSpPr>
        <dsp:cNvPr id="0" name=""/>
        <dsp:cNvSpPr/>
      </dsp:nvSpPr>
      <dsp:spPr>
        <a:xfrm>
          <a:off x="0" y="1201535"/>
          <a:ext cx="1157322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(Mattilsynet, FM)</a:t>
          </a:r>
          <a:endParaRPr lang="nb-NO" sz="700" kern="1200" dirty="0"/>
        </a:p>
      </dsp:txBody>
      <dsp:txXfrm>
        <a:off x="202531" y="1201535"/>
        <a:ext cx="752259" cy="6007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>
              <a:solidFill>
                <a:schemeClr val="bg1"/>
              </a:solidFill>
            </a:rPr>
            <a:t>Næring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Direktorater</a:t>
          </a:r>
          <a:endParaRPr lang="nb-NO" sz="600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Regional stat (Innovasjon Norge, SIVA)</a:t>
          </a:r>
          <a:endParaRPr lang="nb-NO" sz="600" kern="1200" dirty="0"/>
        </a:p>
      </dsp:txBody>
      <dsp:txXfrm>
        <a:off x="176284" y="1226537"/>
        <a:ext cx="654770" cy="6132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Sam-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ferdsel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b="1" kern="1200" dirty="0" smtClean="0"/>
            <a:t>Direktorat, </a:t>
          </a:r>
          <a:r>
            <a:rPr lang="nb-NO" sz="500" b="1" kern="1200" dirty="0" err="1" smtClean="0"/>
            <a:t>sf</a:t>
          </a:r>
          <a:endParaRPr lang="nb-NO" sz="500" b="1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Vegvesenets regioner</a:t>
          </a:r>
          <a:endParaRPr lang="nb-NO" sz="500" kern="1200" dirty="0"/>
        </a:p>
      </dsp:txBody>
      <dsp:txXfrm>
        <a:off x="176284" y="1226537"/>
        <a:ext cx="654770" cy="61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6514" y="0"/>
          <a:ext cx="382303" cy="606125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Helse</a:t>
          </a:r>
          <a:endParaRPr lang="nb-NO" sz="700" kern="1200" dirty="0">
            <a:solidFill>
              <a:schemeClr val="bg1"/>
            </a:solidFill>
          </a:endParaRPr>
        </a:p>
      </dsp:txBody>
      <dsp:txXfrm>
        <a:off x="376514" y="0"/>
        <a:ext cx="382303" cy="606125"/>
      </dsp:txXfrm>
    </dsp:sp>
    <dsp:sp modelId="{08C8FD75-7F25-40EA-AF6E-1C03AC805D18}">
      <dsp:nvSpPr>
        <dsp:cNvPr id="0" name=""/>
        <dsp:cNvSpPr/>
      </dsp:nvSpPr>
      <dsp:spPr>
        <a:xfrm>
          <a:off x="188100" y="606125"/>
          <a:ext cx="764606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1906" y="606125"/>
        <a:ext cx="496993" cy="606125"/>
      </dsp:txXfrm>
    </dsp:sp>
    <dsp:sp modelId="{2554997B-E63B-4CDA-A9E0-29950B95CB51}">
      <dsp:nvSpPr>
        <dsp:cNvPr id="0" name=""/>
        <dsp:cNvSpPr/>
      </dsp:nvSpPr>
      <dsp:spPr>
        <a:xfrm>
          <a:off x="0" y="1212250"/>
          <a:ext cx="1146909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200709" y="1212250"/>
        <a:ext cx="745490" cy="606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9933" y="0"/>
          <a:ext cx="385774" cy="600767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Landbruk</a:t>
          </a:r>
        </a:p>
      </dsp:txBody>
      <dsp:txXfrm>
        <a:off x="379933" y="0"/>
        <a:ext cx="385774" cy="600767"/>
      </dsp:txXfrm>
    </dsp:sp>
    <dsp:sp modelId="{08C8FD75-7F25-40EA-AF6E-1C03AC805D18}">
      <dsp:nvSpPr>
        <dsp:cNvPr id="0" name=""/>
        <dsp:cNvSpPr/>
      </dsp:nvSpPr>
      <dsp:spPr>
        <a:xfrm>
          <a:off x="189808" y="600767"/>
          <a:ext cx="771548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4829" y="600767"/>
        <a:ext cx="501506" cy="600767"/>
      </dsp:txXfrm>
    </dsp:sp>
    <dsp:sp modelId="{2554997B-E63B-4CDA-A9E0-29950B95CB51}">
      <dsp:nvSpPr>
        <dsp:cNvPr id="0" name=""/>
        <dsp:cNvSpPr/>
      </dsp:nvSpPr>
      <dsp:spPr>
        <a:xfrm>
          <a:off x="0" y="1201535"/>
          <a:ext cx="1157322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(Mattilsynet, FM)</a:t>
          </a:r>
          <a:endParaRPr lang="nb-NO" sz="700" kern="1200" dirty="0"/>
        </a:p>
      </dsp:txBody>
      <dsp:txXfrm>
        <a:off x="202531" y="1201535"/>
        <a:ext cx="752259" cy="600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>
              <a:solidFill>
                <a:schemeClr val="bg1"/>
              </a:solidFill>
            </a:rPr>
            <a:t>Næring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Direktorater</a:t>
          </a:r>
          <a:endParaRPr lang="nb-NO" sz="600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Regional stat (Innovasjon Norge, SIVA)</a:t>
          </a:r>
          <a:endParaRPr lang="nb-NO" sz="600" kern="1200" dirty="0"/>
        </a:p>
      </dsp:txBody>
      <dsp:txXfrm>
        <a:off x="176284" y="1226537"/>
        <a:ext cx="654770" cy="613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Sam-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>
              <a:solidFill>
                <a:schemeClr val="bg1"/>
              </a:solidFill>
            </a:rPr>
            <a:t>ferdsel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b="1" kern="1200" dirty="0" smtClean="0"/>
            <a:t>Direktorat, </a:t>
          </a:r>
          <a:r>
            <a:rPr lang="nb-NO" sz="500" b="1" kern="1200" dirty="0" err="1" smtClean="0"/>
            <a:t>sf</a:t>
          </a:r>
          <a:endParaRPr lang="nb-NO" sz="500" b="1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Vegvesenets regioner</a:t>
          </a:r>
          <a:endParaRPr lang="nb-NO" sz="500" kern="1200" dirty="0"/>
        </a:p>
      </dsp:txBody>
      <dsp:txXfrm>
        <a:off x="176284" y="1226537"/>
        <a:ext cx="654770" cy="613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63372" y="0"/>
          <a:ext cx="36895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KMD </a:t>
          </a:r>
        </a:p>
      </dsp:txBody>
      <dsp:txXfrm>
        <a:off x="363372" y="0"/>
        <a:ext cx="368959" cy="613269"/>
      </dsp:txXfrm>
    </dsp:sp>
    <dsp:sp modelId="{77606CDA-D161-46D5-BB06-0F383A48DB80}">
      <dsp:nvSpPr>
        <dsp:cNvPr id="0" name=""/>
        <dsp:cNvSpPr/>
      </dsp:nvSpPr>
      <dsp:spPr>
        <a:xfrm>
          <a:off x="181535" y="613268"/>
          <a:ext cx="737918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10670" y="613268"/>
        <a:ext cx="479646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106877" cy="613269"/>
        </a:xfrm>
        <a:prstGeom prst="trapezoid">
          <a:avLst>
            <a:gd name="adj" fmla="val 3008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193703" y="1226537"/>
        <a:ext cx="719470" cy="6132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6514" y="0"/>
          <a:ext cx="382303" cy="606125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Helse</a:t>
          </a:r>
          <a:endParaRPr lang="nb-NO" sz="700" kern="1200" dirty="0">
            <a:solidFill>
              <a:schemeClr val="bg1"/>
            </a:solidFill>
          </a:endParaRPr>
        </a:p>
      </dsp:txBody>
      <dsp:txXfrm>
        <a:off x="376514" y="0"/>
        <a:ext cx="382303" cy="606125"/>
      </dsp:txXfrm>
    </dsp:sp>
    <dsp:sp modelId="{08C8FD75-7F25-40EA-AF6E-1C03AC805D18}">
      <dsp:nvSpPr>
        <dsp:cNvPr id="0" name=""/>
        <dsp:cNvSpPr/>
      </dsp:nvSpPr>
      <dsp:spPr>
        <a:xfrm>
          <a:off x="188100" y="606125"/>
          <a:ext cx="764606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1906" y="606125"/>
        <a:ext cx="496993" cy="606125"/>
      </dsp:txXfrm>
    </dsp:sp>
    <dsp:sp modelId="{2554997B-E63B-4CDA-A9E0-29950B95CB51}">
      <dsp:nvSpPr>
        <dsp:cNvPr id="0" name=""/>
        <dsp:cNvSpPr/>
      </dsp:nvSpPr>
      <dsp:spPr>
        <a:xfrm>
          <a:off x="0" y="1212250"/>
          <a:ext cx="1146909" cy="606125"/>
        </a:xfrm>
        <a:prstGeom prst="trapezoid">
          <a:avLst>
            <a:gd name="adj" fmla="val 3153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(FM)</a:t>
          </a:r>
          <a:endParaRPr lang="nb-NO" sz="700" kern="1200" dirty="0"/>
        </a:p>
      </dsp:txBody>
      <dsp:txXfrm>
        <a:off x="200709" y="1212250"/>
        <a:ext cx="745490" cy="6061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79933" y="0"/>
          <a:ext cx="385774" cy="600767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>
              <a:solidFill>
                <a:schemeClr val="bg1"/>
              </a:solidFill>
            </a:rPr>
            <a:t>Landbruk</a:t>
          </a:r>
        </a:p>
      </dsp:txBody>
      <dsp:txXfrm>
        <a:off x="379933" y="0"/>
        <a:ext cx="385774" cy="600767"/>
      </dsp:txXfrm>
    </dsp:sp>
    <dsp:sp modelId="{08C8FD75-7F25-40EA-AF6E-1C03AC805D18}">
      <dsp:nvSpPr>
        <dsp:cNvPr id="0" name=""/>
        <dsp:cNvSpPr/>
      </dsp:nvSpPr>
      <dsp:spPr>
        <a:xfrm>
          <a:off x="189808" y="600767"/>
          <a:ext cx="771548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Direktorater</a:t>
          </a:r>
          <a:endParaRPr lang="nb-NO" sz="700" kern="1200" dirty="0"/>
        </a:p>
      </dsp:txBody>
      <dsp:txXfrm>
        <a:off x="324829" y="600767"/>
        <a:ext cx="501506" cy="600767"/>
      </dsp:txXfrm>
    </dsp:sp>
    <dsp:sp modelId="{2554997B-E63B-4CDA-A9E0-29950B95CB51}">
      <dsp:nvSpPr>
        <dsp:cNvPr id="0" name=""/>
        <dsp:cNvSpPr/>
      </dsp:nvSpPr>
      <dsp:spPr>
        <a:xfrm>
          <a:off x="0" y="1201535"/>
          <a:ext cx="1157322" cy="600767"/>
        </a:xfrm>
        <a:prstGeom prst="trapezoid">
          <a:avLst>
            <a:gd name="adj" fmla="val 321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Regional stat (Mattilsynet, FM)</a:t>
          </a:r>
          <a:endParaRPr lang="nb-NO" sz="700" kern="1200" dirty="0"/>
        </a:p>
      </dsp:txBody>
      <dsp:txXfrm>
        <a:off x="202531" y="1201535"/>
        <a:ext cx="752259" cy="6007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BE40-FD24-47C9-9C41-258A47514AF0}">
      <dsp:nvSpPr>
        <dsp:cNvPr id="0" name=""/>
        <dsp:cNvSpPr/>
      </dsp:nvSpPr>
      <dsp:spPr>
        <a:xfrm>
          <a:off x="330695" y="0"/>
          <a:ext cx="335779" cy="613269"/>
        </a:xfrm>
        <a:prstGeom prst="trapezoid">
          <a:avLst>
            <a:gd name="adj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>
              <a:solidFill>
                <a:schemeClr val="bg1"/>
              </a:solidFill>
            </a:rPr>
            <a:t>Næring</a:t>
          </a:r>
        </a:p>
      </dsp:txBody>
      <dsp:txXfrm>
        <a:off x="330695" y="0"/>
        <a:ext cx="335779" cy="613269"/>
      </dsp:txXfrm>
    </dsp:sp>
    <dsp:sp modelId="{08C8FD75-7F25-40EA-AF6E-1C03AC805D18}">
      <dsp:nvSpPr>
        <dsp:cNvPr id="0" name=""/>
        <dsp:cNvSpPr/>
      </dsp:nvSpPr>
      <dsp:spPr>
        <a:xfrm>
          <a:off x="165210" y="613268"/>
          <a:ext cx="67155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Direktorater</a:t>
          </a:r>
          <a:endParaRPr lang="nb-NO" sz="600" kern="1200" dirty="0"/>
        </a:p>
      </dsp:txBody>
      <dsp:txXfrm>
        <a:off x="282733" y="613268"/>
        <a:ext cx="436513" cy="613269"/>
      </dsp:txXfrm>
    </dsp:sp>
    <dsp:sp modelId="{2554997B-E63B-4CDA-A9E0-29950B95CB51}">
      <dsp:nvSpPr>
        <dsp:cNvPr id="0" name=""/>
        <dsp:cNvSpPr/>
      </dsp:nvSpPr>
      <dsp:spPr>
        <a:xfrm>
          <a:off x="0" y="1226537"/>
          <a:ext cx="1007339" cy="613269"/>
        </a:xfrm>
        <a:prstGeom prst="trapezoid">
          <a:avLst>
            <a:gd name="adj" fmla="val 273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Regional stat (Innovasjon Norge, SIVA)</a:t>
          </a:r>
          <a:endParaRPr lang="nb-NO" sz="600" kern="1200" dirty="0"/>
        </a:p>
      </dsp:txBody>
      <dsp:txXfrm>
        <a:off x="176284" y="1226537"/>
        <a:ext cx="654770" cy="613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188B5-5636-4BAB-8EC9-6807D21B34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B3C3-66C0-4D69-B458-4325A4632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9EC7-BEDF-4E4F-899F-0B7F329E4C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17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 </a:t>
            </a:r>
            <a:r>
              <a:rPr lang="en-US" dirty="0" err="1" smtClean="0"/>
              <a:t>skjefordeling</a:t>
            </a:r>
            <a:r>
              <a:rPr lang="en-US" dirty="0" smtClean="0"/>
              <a:t>: </a:t>
            </a:r>
            <a:r>
              <a:rPr lang="en-US" dirty="0" err="1" smtClean="0"/>
              <a:t>Tilskudd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Norsk</a:t>
            </a:r>
            <a:r>
              <a:rPr lang="en-US" dirty="0" smtClean="0"/>
              <a:t> </a:t>
            </a:r>
            <a:r>
              <a:rPr lang="en-US" dirty="0" err="1" smtClean="0"/>
              <a:t>ulturfond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19 kroner per </a:t>
            </a:r>
            <a:r>
              <a:rPr lang="en-US" dirty="0" err="1" smtClean="0"/>
              <a:t>innbygger</a:t>
            </a:r>
            <a:r>
              <a:rPr lang="en-US" dirty="0" smtClean="0"/>
              <a:t> I </a:t>
            </a:r>
            <a:r>
              <a:rPr lang="en-US" dirty="0" err="1" smtClean="0"/>
              <a:t>Hedmark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Møre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R, </a:t>
            </a:r>
            <a:r>
              <a:rPr lang="en-US" dirty="0" err="1" smtClean="0"/>
              <a:t>til</a:t>
            </a:r>
            <a:r>
              <a:rPr lang="en-US" dirty="0" smtClean="0"/>
              <a:t> 89 kroner per </a:t>
            </a:r>
            <a:r>
              <a:rPr lang="en-US" dirty="0" err="1" smtClean="0"/>
              <a:t>innbygger</a:t>
            </a:r>
            <a:r>
              <a:rPr lang="en-US" dirty="0" smtClean="0"/>
              <a:t> I </a:t>
            </a:r>
            <a:r>
              <a:rPr lang="en-US" dirty="0" err="1" smtClean="0"/>
              <a:t>Nordland</a:t>
            </a:r>
            <a:r>
              <a:rPr lang="en-US" dirty="0" smtClean="0"/>
              <a:t>, </a:t>
            </a:r>
            <a:r>
              <a:rPr lang="en-US" dirty="0" err="1" smtClean="0"/>
              <a:t>til</a:t>
            </a:r>
            <a:r>
              <a:rPr lang="en-US" dirty="0" smtClean="0"/>
              <a:t> 231 kroner per </a:t>
            </a:r>
            <a:r>
              <a:rPr lang="en-US" dirty="0" err="1" smtClean="0"/>
              <a:t>innbyger</a:t>
            </a:r>
            <a:r>
              <a:rPr lang="en-US" dirty="0" smtClean="0"/>
              <a:t> I Oslo/</a:t>
            </a:r>
            <a:r>
              <a:rPr lang="en-US" dirty="0" err="1" smtClean="0"/>
              <a:t>Akershus</a:t>
            </a:r>
            <a:r>
              <a:rPr lang="en-US" dirty="0" smtClean="0"/>
              <a:t>. </a:t>
            </a:r>
            <a:r>
              <a:rPr lang="en-US" dirty="0" err="1" smtClean="0"/>
              <a:t>Reflekterer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delvis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kunstneer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trekkes</a:t>
            </a:r>
            <a:r>
              <a:rPr lang="en-US" baseline="0" dirty="0" smtClean="0"/>
              <a:t> mot </a:t>
            </a:r>
            <a:r>
              <a:rPr lang="en-US" baseline="0" dirty="0" err="1" smtClean="0"/>
              <a:t>byene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42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+ Utvalget foreslår at ansvar for planjuridisk veiledning av kommunene som i dag ligger til fylkesmannen, overføres til fylkeskommunene. </a:t>
            </a:r>
          </a:p>
          <a:p>
            <a:r>
              <a:rPr lang="nb-NO" dirty="0" smtClean="0"/>
              <a:t>Tydeliggjøre og forankre statens plikt til deltakelse og oppfølging av regionale planer i plan- og bygningsloven</a:t>
            </a:r>
          </a:p>
          <a:p>
            <a:r>
              <a:rPr lang="nb-NO" dirty="0" smtClean="0"/>
              <a:t>Fylkesmannen skal innta en tilsynsrolle </a:t>
            </a:r>
            <a:r>
              <a:rPr lang="nb-NO" dirty="0" err="1" smtClean="0"/>
              <a:t>mht</a:t>
            </a:r>
            <a:r>
              <a:rPr lang="nb-NO" dirty="0" smtClean="0"/>
              <a:t> etaters faktiske deltakelse i planprosesser</a:t>
            </a:r>
          </a:p>
          <a:p>
            <a:r>
              <a:rPr lang="nb-NO" dirty="0" smtClean="0"/>
              <a:t>Flere områder må omfattes av regionale planer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57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+ Utvalget foreslår at ansvar for planjuridisk veiledning av kommunene som i dag ligger til fylkesmannen, overføres til fylkeskommunene. </a:t>
            </a:r>
          </a:p>
          <a:p>
            <a:r>
              <a:rPr lang="nb-NO" dirty="0" smtClean="0"/>
              <a:t>Tydeliggjøre og forankre statens plikt til deltakelse og oppfølging av regionale planer i plan- og bygningsloven</a:t>
            </a:r>
          </a:p>
          <a:p>
            <a:r>
              <a:rPr lang="nb-NO" dirty="0" smtClean="0"/>
              <a:t>Fylkesmannen skal innta en tilsynsrolle </a:t>
            </a:r>
            <a:r>
              <a:rPr lang="nb-NO" dirty="0" err="1" smtClean="0"/>
              <a:t>mht</a:t>
            </a:r>
            <a:r>
              <a:rPr lang="nb-NO" dirty="0" smtClean="0"/>
              <a:t> etaters faktiske deltakelse i planprosesser</a:t>
            </a:r>
          </a:p>
          <a:p>
            <a:r>
              <a:rPr lang="nb-NO" dirty="0" smtClean="0"/>
              <a:t>Flere områder må omfattes av regionale planer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02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+ Utvalget foreslår at ansvar for planjuridisk veiledning av kommunene som i dag ligger til fylkesmannen, overføres til fylkeskommunene. </a:t>
            </a:r>
          </a:p>
          <a:p>
            <a:r>
              <a:rPr lang="nb-NO" dirty="0" smtClean="0"/>
              <a:t>Tydeliggjøre og forankre statens plikt til deltakelse og oppfølging av regionale planer i plan- og bygningsloven</a:t>
            </a:r>
          </a:p>
          <a:p>
            <a:r>
              <a:rPr lang="nb-NO" dirty="0" smtClean="0"/>
              <a:t>Fylkesmannen skal innta en tilsynsrolle </a:t>
            </a:r>
            <a:r>
              <a:rPr lang="nb-NO" dirty="0" err="1" smtClean="0"/>
              <a:t>mht</a:t>
            </a:r>
            <a:r>
              <a:rPr lang="nb-NO" dirty="0" smtClean="0"/>
              <a:t> etaters faktiske deltakelse i planprosesser</a:t>
            </a:r>
          </a:p>
          <a:p>
            <a:r>
              <a:rPr lang="nb-NO" dirty="0" smtClean="0"/>
              <a:t>Flere områder må omfattes av regionale planer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21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 fleste av utvalgets forslag vil kunne iverksettes fra 2020</a:t>
            </a:r>
          </a:p>
          <a:p>
            <a:r>
              <a:rPr lang="nb-NO" dirty="0" smtClean="0"/>
              <a:t>På noen områder er det behov for lovendringer som gjør at iverksettingsprosessen tar noe lengre tid.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B94A-5425-403E-B77D-10B7F3235537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Fylkene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fylkeskommunene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blitt</a:t>
            </a:r>
            <a:r>
              <a:rPr lang="en-US" dirty="0" smtClean="0"/>
              <a:t> </a:t>
            </a:r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større</a:t>
            </a:r>
            <a:r>
              <a:rPr lang="en-US" dirty="0" smtClean="0"/>
              <a:t> I </a:t>
            </a:r>
            <a:r>
              <a:rPr lang="en-US" dirty="0" err="1" smtClean="0"/>
              <a:t>folketall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legger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rette</a:t>
            </a:r>
            <a:r>
              <a:rPr lang="en-US" dirty="0" smtClean="0"/>
              <a:t> for </a:t>
            </a:r>
            <a:r>
              <a:rPr lang="en-US" dirty="0" err="1" smtClean="0"/>
              <a:t>overføring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ansvar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større</a:t>
            </a:r>
            <a:r>
              <a:rPr lang="en-US" dirty="0" smtClean="0"/>
              <a:t> </a:t>
            </a:r>
            <a:r>
              <a:rPr lang="en-US" dirty="0" err="1" smtClean="0"/>
              <a:t>oppgaver</a:t>
            </a:r>
            <a:r>
              <a:rPr lang="en-US" dirty="0" smtClean="0"/>
              <a:t>. </a:t>
            </a:r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eksempler</a:t>
            </a:r>
            <a:r>
              <a:rPr lang="en-US" baseline="0" dirty="0" smtClean="0"/>
              <a:t>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67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Siste</a:t>
            </a:r>
            <a:r>
              <a:rPr lang="en-US" dirty="0" smtClean="0"/>
              <a:t> </a:t>
            </a:r>
            <a:r>
              <a:rPr lang="en-US" dirty="0" err="1" smtClean="0"/>
              <a:t>årene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vært</a:t>
            </a:r>
            <a:r>
              <a:rPr lang="en-US" dirty="0" smtClean="0"/>
              <a:t> en </a:t>
            </a:r>
            <a:r>
              <a:rPr lang="en-US" dirty="0" err="1" smtClean="0"/>
              <a:t>årlig</a:t>
            </a:r>
            <a:r>
              <a:rPr lang="en-US" dirty="0" smtClean="0"/>
              <a:t> </a:t>
            </a:r>
            <a:r>
              <a:rPr lang="en-US" dirty="0" err="1" smtClean="0"/>
              <a:t>vekst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årsverk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direktoratene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nesten</a:t>
            </a:r>
            <a:r>
              <a:rPr lang="en-US" dirty="0" smtClean="0"/>
              <a:t> 2% per </a:t>
            </a:r>
            <a:r>
              <a:rPr lang="en-US" dirty="0" err="1" smtClean="0"/>
              <a:t>år</a:t>
            </a:r>
            <a:r>
              <a:rPr lang="en-US" dirty="0" smtClean="0"/>
              <a:t>.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gitt</a:t>
            </a:r>
            <a:r>
              <a:rPr lang="en-US" dirty="0" smtClean="0"/>
              <a:t> </a:t>
            </a:r>
            <a:r>
              <a:rPr lang="en-US" dirty="0" err="1" smtClean="0"/>
              <a:t>muligheter</a:t>
            </a:r>
            <a:r>
              <a:rPr lang="en-US" dirty="0" smtClean="0"/>
              <a:t> for </a:t>
            </a:r>
            <a:r>
              <a:rPr lang="en-US" dirty="0" err="1" smtClean="0"/>
              <a:t>faglig</a:t>
            </a:r>
            <a:r>
              <a:rPr lang="en-US" dirty="0" smtClean="0"/>
              <a:t> </a:t>
            </a:r>
            <a:r>
              <a:rPr lang="en-US" dirty="0" err="1" smtClean="0"/>
              <a:t>spesialisering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isolert</a:t>
            </a:r>
            <a:r>
              <a:rPr lang="en-US" dirty="0" smtClean="0"/>
              <a:t> sett </a:t>
            </a:r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gode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dirty="0" err="1" smtClean="0"/>
              <a:t>ført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mottakerne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tjenestene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enkeltindivier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bedrifter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kommuner</a:t>
            </a:r>
            <a:r>
              <a:rPr lang="en-US" dirty="0" smtClean="0"/>
              <a:t>,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opplevd</a:t>
            </a:r>
            <a:r>
              <a:rPr lang="en-US" dirty="0" smtClean="0"/>
              <a:t> </a:t>
            </a:r>
            <a:r>
              <a:rPr lang="en-US" dirty="0" err="1" smtClean="0"/>
              <a:t>forvaltningen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sektorisert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fragmentert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Mange </a:t>
            </a:r>
            <a:r>
              <a:rPr lang="en-US" dirty="0" err="1" smtClean="0"/>
              <a:t>kommunene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kommunereformen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fortsatt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små</a:t>
            </a:r>
            <a:r>
              <a:rPr lang="en-US" baseline="0" dirty="0" smtClean="0"/>
              <a:t>. </a:t>
            </a:r>
            <a:r>
              <a:rPr lang="en-US" dirty="0" err="1" smtClean="0"/>
              <a:t>Halvparten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kommunene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fortsatt</a:t>
            </a:r>
            <a:r>
              <a:rPr lang="en-US" dirty="0" smtClean="0"/>
              <a:t> under 5000 </a:t>
            </a:r>
            <a:r>
              <a:rPr lang="en-US" dirty="0" err="1" smtClean="0"/>
              <a:t>innbyggere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mangel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kompetanse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en del </a:t>
            </a:r>
            <a:r>
              <a:rPr lang="en-US" dirty="0" err="1" smtClean="0"/>
              <a:t>områder</a:t>
            </a:r>
            <a:r>
              <a:rPr lang="en-US" dirty="0" smtClean="0"/>
              <a:t> – </a:t>
            </a:r>
            <a:r>
              <a:rPr lang="en-US" dirty="0" err="1" smtClean="0"/>
              <a:t>barnevern</a:t>
            </a:r>
            <a:r>
              <a:rPr lang="en-US" dirty="0" smtClean="0"/>
              <a:t> </a:t>
            </a:r>
            <a:r>
              <a:rPr lang="en-US" dirty="0" err="1" smtClean="0"/>
              <a:t>nevnes</a:t>
            </a:r>
            <a:r>
              <a:rPr lang="en-US" dirty="0" smtClean="0"/>
              <a:t> </a:t>
            </a: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eksempel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15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Siste</a:t>
            </a:r>
            <a:r>
              <a:rPr lang="en-US" dirty="0" smtClean="0"/>
              <a:t> </a:t>
            </a:r>
            <a:r>
              <a:rPr lang="en-US" dirty="0" err="1" smtClean="0"/>
              <a:t>årene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vært</a:t>
            </a:r>
            <a:r>
              <a:rPr lang="en-US" dirty="0" smtClean="0"/>
              <a:t> en </a:t>
            </a:r>
            <a:r>
              <a:rPr lang="en-US" dirty="0" err="1" smtClean="0"/>
              <a:t>årlig</a:t>
            </a:r>
            <a:r>
              <a:rPr lang="en-US" dirty="0" smtClean="0"/>
              <a:t> </a:t>
            </a:r>
            <a:r>
              <a:rPr lang="en-US" dirty="0" err="1" smtClean="0"/>
              <a:t>vekst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årsverk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direktoratene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nesten</a:t>
            </a:r>
            <a:r>
              <a:rPr lang="en-US" dirty="0" smtClean="0"/>
              <a:t> 2% per </a:t>
            </a:r>
            <a:r>
              <a:rPr lang="en-US" dirty="0" err="1" smtClean="0"/>
              <a:t>år</a:t>
            </a:r>
            <a:r>
              <a:rPr lang="en-US" dirty="0" smtClean="0"/>
              <a:t>.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gitt</a:t>
            </a:r>
            <a:r>
              <a:rPr lang="en-US" dirty="0" smtClean="0"/>
              <a:t> </a:t>
            </a:r>
            <a:r>
              <a:rPr lang="en-US" dirty="0" err="1" smtClean="0"/>
              <a:t>muligheter</a:t>
            </a:r>
            <a:r>
              <a:rPr lang="en-US" dirty="0" smtClean="0"/>
              <a:t> for </a:t>
            </a:r>
            <a:r>
              <a:rPr lang="en-US" dirty="0" err="1" smtClean="0"/>
              <a:t>faglig</a:t>
            </a:r>
            <a:r>
              <a:rPr lang="en-US" dirty="0" smtClean="0"/>
              <a:t> </a:t>
            </a:r>
            <a:r>
              <a:rPr lang="en-US" dirty="0" err="1" smtClean="0"/>
              <a:t>spesialisering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isolert</a:t>
            </a:r>
            <a:r>
              <a:rPr lang="en-US" dirty="0" smtClean="0"/>
              <a:t> sett </a:t>
            </a:r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gode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dirty="0" err="1" smtClean="0"/>
              <a:t>ført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mottakerne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tjenestene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enkeltindivier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bedrifter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kommuner</a:t>
            </a:r>
            <a:r>
              <a:rPr lang="en-US" dirty="0" smtClean="0"/>
              <a:t>,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opplevd</a:t>
            </a:r>
            <a:r>
              <a:rPr lang="en-US" dirty="0" smtClean="0"/>
              <a:t> </a:t>
            </a:r>
            <a:r>
              <a:rPr lang="en-US" dirty="0" err="1" smtClean="0"/>
              <a:t>forvaltningen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sektorisert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fragmentert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Mange </a:t>
            </a:r>
            <a:r>
              <a:rPr lang="en-US" dirty="0" err="1" smtClean="0"/>
              <a:t>kommunene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kommunereformen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fortsatt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små</a:t>
            </a:r>
            <a:r>
              <a:rPr lang="en-US" baseline="0" dirty="0" smtClean="0"/>
              <a:t>. </a:t>
            </a:r>
            <a:r>
              <a:rPr lang="en-US" dirty="0" err="1" smtClean="0"/>
              <a:t>Halvparten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kommunene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fortsatt</a:t>
            </a:r>
            <a:r>
              <a:rPr lang="en-US" dirty="0" smtClean="0"/>
              <a:t> under 5000 </a:t>
            </a:r>
            <a:r>
              <a:rPr lang="en-US" dirty="0" err="1" smtClean="0"/>
              <a:t>innbyggere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mangel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kompetanse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en del </a:t>
            </a:r>
            <a:r>
              <a:rPr lang="en-US" dirty="0" err="1" smtClean="0"/>
              <a:t>områder</a:t>
            </a:r>
            <a:r>
              <a:rPr lang="en-US" dirty="0" smtClean="0"/>
              <a:t> – </a:t>
            </a:r>
            <a:r>
              <a:rPr lang="en-US" dirty="0" err="1" smtClean="0"/>
              <a:t>barnevern</a:t>
            </a:r>
            <a:r>
              <a:rPr lang="en-US" dirty="0" smtClean="0"/>
              <a:t> </a:t>
            </a:r>
            <a:r>
              <a:rPr lang="en-US" dirty="0" err="1" smtClean="0"/>
              <a:t>nevnes</a:t>
            </a:r>
            <a:r>
              <a:rPr lang="en-US" dirty="0" smtClean="0"/>
              <a:t> </a:t>
            </a: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eksempel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15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Interessen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fylkesdemo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valgdeltakelsen</a:t>
            </a:r>
            <a:r>
              <a:rPr lang="en-US" baseline="0" dirty="0" smtClean="0"/>
              <a:t> ligger 2-4% under </a:t>
            </a:r>
            <a:r>
              <a:rPr lang="en-US" baseline="0" dirty="0" err="1" smtClean="0"/>
              <a:t>kommunevalgene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Forvaltningsreformen</a:t>
            </a:r>
            <a:r>
              <a:rPr lang="en-US" dirty="0" smtClean="0"/>
              <a:t> I 2010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basert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frivillige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sammenslåinger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resultater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sammenslåinger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primært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overføring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riksveiene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33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Oppfølgings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veiledningsregime</a:t>
            </a:r>
            <a:r>
              <a:rPr lang="en-US" dirty="0" smtClean="0"/>
              <a:t>: F-</a:t>
            </a:r>
            <a:r>
              <a:rPr lang="en-US" dirty="0" err="1" smtClean="0"/>
              <a:t>kom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kunnskap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kommunene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statlige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flere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sammenheng</a:t>
            </a:r>
            <a:r>
              <a:rPr lang="en-US" baseline="0" dirty="0" smtClean="0"/>
              <a:t>,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65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 fleste av utvalgets forslag vil kunne iverksettes fra 2020</a:t>
            </a:r>
          </a:p>
          <a:p>
            <a:r>
              <a:rPr lang="nb-NO" dirty="0" smtClean="0"/>
              <a:t>På noen områder er det behov for lovendringer som gjør at iverksettingsprosessen tar noe lengre tid.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B94A-5425-403E-B77D-10B7F323553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05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Stort</a:t>
            </a:r>
            <a:r>
              <a:rPr lang="en-US" dirty="0" smtClean="0"/>
              <a:t> </a:t>
            </a:r>
            <a:r>
              <a:rPr lang="en-US" dirty="0" err="1" smtClean="0"/>
              <a:t>internasjonalt</a:t>
            </a:r>
            <a:r>
              <a:rPr lang="en-US" dirty="0" smtClean="0"/>
              <a:t> </a:t>
            </a:r>
            <a:r>
              <a:rPr lang="en-US" dirty="0" err="1" smtClean="0"/>
              <a:t>fagfelt</a:t>
            </a:r>
            <a:r>
              <a:rPr lang="en-US" dirty="0" smtClean="0"/>
              <a:t> – Michael</a:t>
            </a:r>
            <a:r>
              <a:rPr lang="en-US" baseline="0" dirty="0" smtClean="0"/>
              <a:t> Porter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stjerne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clustertenkning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34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IN: </a:t>
            </a:r>
            <a:r>
              <a:rPr lang="en-US" dirty="0" err="1" smtClean="0"/>
              <a:t>Oppdragsgiveransvar</a:t>
            </a:r>
            <a:r>
              <a:rPr lang="en-US" dirty="0" smtClean="0"/>
              <a:t> for </a:t>
            </a:r>
            <a:r>
              <a:rPr lang="en-US" dirty="0" err="1" smtClean="0"/>
              <a:t>minst</a:t>
            </a:r>
            <a:r>
              <a:rPr lang="en-US" dirty="0" smtClean="0"/>
              <a:t> </a:t>
            </a:r>
            <a:r>
              <a:rPr lang="en-US" dirty="0" err="1" smtClean="0"/>
              <a:t>halvparten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offentliges</a:t>
            </a:r>
            <a:r>
              <a:rPr lang="en-US" dirty="0" smtClean="0"/>
              <a:t> </a:t>
            </a:r>
            <a:r>
              <a:rPr lang="en-US" dirty="0" err="1" smtClean="0"/>
              <a:t>midler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 </a:t>
            </a:r>
            <a:r>
              <a:rPr lang="en-US" dirty="0" err="1" smtClean="0"/>
              <a:t>forvaltes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Innovasjon</a:t>
            </a:r>
            <a:r>
              <a:rPr lang="en-US" dirty="0" smtClean="0"/>
              <a:t> </a:t>
            </a:r>
            <a:r>
              <a:rPr lang="en-US" dirty="0" err="1" smtClean="0"/>
              <a:t>Norge</a:t>
            </a:r>
            <a:r>
              <a:rPr lang="en-US" dirty="0" smtClean="0"/>
              <a:t> (IN). </a:t>
            </a:r>
            <a:r>
              <a:rPr lang="en-US" dirty="0" err="1" smtClean="0"/>
              <a:t>Eierandel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50 </a:t>
            </a:r>
            <a:r>
              <a:rPr lang="en-US" dirty="0" err="1" smtClean="0"/>
              <a:t>og</a:t>
            </a:r>
            <a:r>
              <a:rPr lang="en-US" dirty="0" smtClean="0"/>
              <a:t> 66 </a:t>
            </a:r>
            <a:r>
              <a:rPr lang="en-US" dirty="0" err="1" smtClean="0"/>
              <a:t>prosent</a:t>
            </a:r>
            <a:r>
              <a:rPr lang="en-US" dirty="0" smtClean="0"/>
              <a:t>. IN </a:t>
            </a:r>
            <a:r>
              <a:rPr lang="en-US" dirty="0" err="1" smtClean="0"/>
              <a:t>opprettholdes</a:t>
            </a:r>
            <a:endParaRPr lang="en-US" dirty="0" smtClean="0"/>
          </a:p>
          <a:p>
            <a:r>
              <a:rPr lang="en-US" dirty="0" err="1" smtClean="0"/>
              <a:t>Oppgavene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virkemidlene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 ligger </a:t>
            </a:r>
            <a:r>
              <a:rPr lang="en-US" dirty="0" err="1" smtClean="0"/>
              <a:t>til</a:t>
            </a:r>
            <a:r>
              <a:rPr lang="en-US" dirty="0" smtClean="0"/>
              <a:t> Siva. </a:t>
            </a:r>
          </a:p>
          <a:p>
            <a:r>
              <a:rPr lang="en-US" dirty="0" smtClean="0"/>
              <a:t>Om lag </a:t>
            </a:r>
            <a:r>
              <a:rPr lang="en-US" dirty="0" err="1" smtClean="0"/>
              <a:t>halvparten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offentliges</a:t>
            </a:r>
            <a:r>
              <a:rPr lang="en-US" dirty="0" smtClean="0"/>
              <a:t> </a:t>
            </a:r>
            <a:r>
              <a:rPr lang="en-US" dirty="0" err="1" smtClean="0"/>
              <a:t>innsats</a:t>
            </a:r>
            <a:r>
              <a:rPr lang="en-US" dirty="0" smtClean="0"/>
              <a:t> for </a:t>
            </a:r>
            <a:r>
              <a:rPr lang="en-US" dirty="0" err="1" smtClean="0"/>
              <a:t>næringsrettet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 ligger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Forskningsrådet</a:t>
            </a:r>
            <a:r>
              <a:rPr lang="en-US" dirty="0" smtClean="0"/>
              <a:t>. </a:t>
            </a:r>
            <a:r>
              <a:rPr lang="en-US" dirty="0" err="1" smtClean="0"/>
              <a:t>Midlene</a:t>
            </a:r>
            <a:r>
              <a:rPr lang="en-US" dirty="0" smtClean="0"/>
              <a:t> </a:t>
            </a:r>
            <a:r>
              <a:rPr lang="en-US" dirty="0" err="1" smtClean="0"/>
              <a:t>forvaltes</a:t>
            </a:r>
            <a:r>
              <a:rPr lang="en-US" dirty="0" smtClean="0"/>
              <a:t>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forskingsfond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Regionalt</a:t>
            </a:r>
            <a:r>
              <a:rPr lang="en-US" dirty="0" smtClean="0"/>
              <a:t> </a:t>
            </a:r>
            <a:r>
              <a:rPr lang="en-US" dirty="0" err="1" smtClean="0"/>
              <a:t>bygdeutviklingsprogram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 ligger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fylkesmannen</a:t>
            </a:r>
            <a:r>
              <a:rPr lang="en-US" dirty="0" smtClean="0"/>
              <a:t>. </a:t>
            </a:r>
            <a:r>
              <a:rPr lang="en-US" dirty="0" err="1" smtClean="0"/>
              <a:t>Midlene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investeringer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bedriftsutvikling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landbruket</a:t>
            </a:r>
            <a:r>
              <a:rPr lang="en-US" dirty="0" smtClean="0"/>
              <a:t> (IBU-</a:t>
            </a:r>
            <a:r>
              <a:rPr lang="en-US" dirty="0" err="1" smtClean="0"/>
              <a:t>midlene</a:t>
            </a:r>
            <a:r>
              <a:rPr lang="en-US" dirty="0" smtClean="0"/>
              <a:t>) </a:t>
            </a:r>
            <a:r>
              <a:rPr lang="en-US" dirty="0" err="1" smtClean="0"/>
              <a:t>overføres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fylkeskommunene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Landbruks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matdepartementet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Ansvar</a:t>
            </a:r>
            <a:r>
              <a:rPr lang="en-US" dirty="0" smtClean="0"/>
              <a:t> for </a:t>
            </a:r>
            <a:r>
              <a:rPr lang="en-US" dirty="0" err="1" smtClean="0"/>
              <a:t>oppgavene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virkemidlene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 ligger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Distriktssenteret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FB3C3-66C0-4D69-B458-4325A463252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64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3F4-41CA-4F83-8066-C23FFDF8CBB9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00C9-4B08-429F-A4B3-3417DC1B3266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9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4859-344F-47D7-A149-D31854107307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49AF-F8E5-47F0-8FF2-C4CBB8C83FF8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1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414A-BE59-4C9C-9805-3F960D4F7429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C59-7167-4038-9909-127965F1DD46}" type="datetime1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3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5F-B9C2-4BD8-B7AC-20EB0D9F4018}" type="datetime1">
              <a:rPr lang="nb-NO" smtClean="0"/>
              <a:t>28.02.2018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8104-BCD3-41DC-8369-70F6A08B465E}" type="datetime1">
              <a:rPr lang="nb-NO" smtClean="0"/>
              <a:t>28.02.2018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7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EC0C-7D43-4666-AF1D-C3A6318DA1D5}" type="datetime1">
              <a:rPr lang="nb-NO" smtClean="0"/>
              <a:t>28.02.2018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9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BA12-12EF-4783-B334-8F694141FBB3}" type="datetime1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4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03BF-DF67-4A77-9973-79B8C1088DE0}" type="datetime1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6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D813-6A0A-4154-A548-DA3F67ECB64C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0D61-EA18-4B1C-8D48-6FA57C54A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81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/>
          <p:cNvSpPr/>
          <p:nvPr/>
        </p:nvSpPr>
        <p:spPr>
          <a:xfrm>
            <a:off x="516760" y="633327"/>
            <a:ext cx="7946819" cy="4098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b-NO"/>
          </a:p>
        </p:txBody>
      </p:sp>
      <p:sp>
        <p:nvSpPr>
          <p:cNvPr id="70" name="Ellipse 69"/>
          <p:cNvSpPr/>
          <p:nvPr/>
        </p:nvSpPr>
        <p:spPr>
          <a:xfrm>
            <a:off x="2350256" y="1913243"/>
            <a:ext cx="1193706" cy="1210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3845321" y="1954698"/>
            <a:ext cx="1193706" cy="1210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5369535" y="1954698"/>
            <a:ext cx="1193706" cy="1210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6881498" y="1954698"/>
            <a:ext cx="1193706" cy="1210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846727" y="1954698"/>
            <a:ext cx="1193706" cy="1210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75" name="Freeform 11"/>
          <p:cNvSpPr>
            <a:spLocks noEditPoints="1"/>
          </p:cNvSpPr>
          <p:nvPr/>
        </p:nvSpPr>
        <p:spPr bwMode="gray">
          <a:xfrm>
            <a:off x="2745174" y="2299480"/>
            <a:ext cx="383867" cy="512510"/>
          </a:xfrm>
          <a:custGeom>
            <a:avLst/>
            <a:gdLst>
              <a:gd name="T0" fmla="*/ 58 w 177"/>
              <a:gd name="T1" fmla="*/ 74 h 242"/>
              <a:gd name="T2" fmla="*/ 32 w 177"/>
              <a:gd name="T3" fmla="*/ 74 h 242"/>
              <a:gd name="T4" fmla="*/ 160 w 177"/>
              <a:gd name="T5" fmla="*/ 0 h 242"/>
              <a:gd name="T6" fmla="*/ 0 w 177"/>
              <a:gd name="T7" fmla="*/ 17 h 242"/>
              <a:gd name="T8" fmla="*/ 17 w 177"/>
              <a:gd name="T9" fmla="*/ 209 h 242"/>
              <a:gd name="T10" fmla="*/ 19 w 177"/>
              <a:gd name="T11" fmla="*/ 224 h 242"/>
              <a:gd name="T12" fmla="*/ 55 w 177"/>
              <a:gd name="T13" fmla="*/ 224 h 242"/>
              <a:gd name="T14" fmla="*/ 122 w 177"/>
              <a:gd name="T15" fmla="*/ 209 h 242"/>
              <a:gd name="T16" fmla="*/ 140 w 177"/>
              <a:gd name="T17" fmla="*/ 242 h 242"/>
              <a:gd name="T18" fmla="*/ 158 w 177"/>
              <a:gd name="T19" fmla="*/ 209 h 242"/>
              <a:gd name="T20" fmla="*/ 177 w 177"/>
              <a:gd name="T21" fmla="*/ 192 h 242"/>
              <a:gd name="T22" fmla="*/ 160 w 177"/>
              <a:gd name="T23" fmla="*/ 0 h 242"/>
              <a:gd name="T24" fmla="*/ 123 w 177"/>
              <a:gd name="T25" fmla="*/ 6 h 242"/>
              <a:gd name="T26" fmla="*/ 123 w 177"/>
              <a:gd name="T27" fmla="*/ 23 h 242"/>
              <a:gd name="T28" fmla="*/ 45 w 177"/>
              <a:gd name="T29" fmla="*/ 15 h 242"/>
              <a:gd name="T30" fmla="*/ 28 w 177"/>
              <a:gd name="T31" fmla="*/ 176 h 242"/>
              <a:gd name="T32" fmla="*/ 28 w 177"/>
              <a:gd name="T33" fmla="*/ 140 h 242"/>
              <a:gd name="T34" fmla="*/ 28 w 177"/>
              <a:gd name="T35" fmla="*/ 176 h 242"/>
              <a:gd name="T36" fmla="*/ 28 w 177"/>
              <a:gd name="T37" fmla="*/ 109 h 242"/>
              <a:gd name="T38" fmla="*/ 30 w 177"/>
              <a:gd name="T39" fmla="*/ 109 h 242"/>
              <a:gd name="T40" fmla="*/ 30 w 177"/>
              <a:gd name="T41" fmla="*/ 119 h 242"/>
              <a:gd name="T42" fmla="*/ 62 w 177"/>
              <a:gd name="T43" fmla="*/ 119 h 242"/>
              <a:gd name="T44" fmla="*/ 60 w 177"/>
              <a:gd name="T45" fmla="*/ 111 h 242"/>
              <a:gd name="T46" fmla="*/ 62 w 177"/>
              <a:gd name="T47" fmla="*/ 109 h 242"/>
              <a:gd name="T48" fmla="*/ 84 w 177"/>
              <a:gd name="T49" fmla="*/ 119 h 242"/>
              <a:gd name="T50" fmla="*/ 74 w 177"/>
              <a:gd name="T51" fmla="*/ 100 h 242"/>
              <a:gd name="T52" fmla="*/ 62 w 177"/>
              <a:gd name="T53" fmla="*/ 89 h 242"/>
              <a:gd name="T54" fmla="*/ 17 w 177"/>
              <a:gd name="T55" fmla="*/ 100 h 242"/>
              <a:gd name="T56" fmla="*/ 17 w 177"/>
              <a:gd name="T57" fmla="*/ 119 h 242"/>
              <a:gd name="T58" fmla="*/ 7 w 177"/>
              <a:gd name="T59" fmla="*/ 38 h 242"/>
              <a:gd name="T60" fmla="*/ 84 w 177"/>
              <a:gd name="T61" fmla="*/ 28 h 242"/>
              <a:gd name="T62" fmla="*/ 149 w 177"/>
              <a:gd name="T63" fmla="*/ 176 h 242"/>
              <a:gd name="T64" fmla="*/ 149 w 177"/>
              <a:gd name="T65" fmla="*/ 140 h 242"/>
              <a:gd name="T66" fmla="*/ 149 w 177"/>
              <a:gd name="T67" fmla="*/ 176 h 242"/>
              <a:gd name="T68" fmla="*/ 160 w 177"/>
              <a:gd name="T69" fmla="*/ 119 h 242"/>
              <a:gd name="T70" fmla="*/ 93 w 177"/>
              <a:gd name="T71" fmla="*/ 28 h 242"/>
              <a:gd name="T72" fmla="*/ 170 w 177"/>
              <a:gd name="T73" fmla="*/ 3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242">
                <a:moveTo>
                  <a:pt x="45" y="87"/>
                </a:moveTo>
                <a:cubicBezTo>
                  <a:pt x="52" y="87"/>
                  <a:pt x="58" y="81"/>
                  <a:pt x="58" y="74"/>
                </a:cubicBezTo>
                <a:cubicBezTo>
                  <a:pt x="58" y="67"/>
                  <a:pt x="52" y="61"/>
                  <a:pt x="45" y="61"/>
                </a:cubicBezTo>
                <a:cubicBezTo>
                  <a:pt x="38" y="61"/>
                  <a:pt x="32" y="67"/>
                  <a:pt x="32" y="74"/>
                </a:cubicBezTo>
                <a:cubicBezTo>
                  <a:pt x="32" y="81"/>
                  <a:pt x="38" y="87"/>
                  <a:pt x="45" y="87"/>
                </a:cubicBezTo>
                <a:close/>
                <a:moveTo>
                  <a:pt x="16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1"/>
                  <a:pt x="7" y="209"/>
                  <a:pt x="17" y="209"/>
                </a:cubicBezTo>
                <a:cubicBezTo>
                  <a:pt x="19" y="209"/>
                  <a:pt x="19" y="209"/>
                  <a:pt x="19" y="209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9" y="234"/>
                  <a:pt x="27" y="242"/>
                  <a:pt x="37" y="242"/>
                </a:cubicBezTo>
                <a:cubicBezTo>
                  <a:pt x="47" y="242"/>
                  <a:pt x="55" y="234"/>
                  <a:pt x="55" y="224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2" y="234"/>
                  <a:pt x="130" y="242"/>
                  <a:pt x="140" y="242"/>
                </a:cubicBezTo>
                <a:cubicBezTo>
                  <a:pt x="150" y="242"/>
                  <a:pt x="158" y="234"/>
                  <a:pt x="158" y="224"/>
                </a:cubicBezTo>
                <a:cubicBezTo>
                  <a:pt x="158" y="209"/>
                  <a:pt x="158" y="209"/>
                  <a:pt x="158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70" y="209"/>
                  <a:pt x="177" y="201"/>
                  <a:pt x="177" y="192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7" y="7"/>
                  <a:pt x="170" y="0"/>
                  <a:pt x="160" y="0"/>
                </a:cubicBezTo>
                <a:close/>
                <a:moveTo>
                  <a:pt x="54" y="6"/>
                </a:moveTo>
                <a:cubicBezTo>
                  <a:pt x="123" y="6"/>
                  <a:pt x="123" y="6"/>
                  <a:pt x="123" y="6"/>
                </a:cubicBezTo>
                <a:cubicBezTo>
                  <a:pt x="128" y="6"/>
                  <a:pt x="132" y="10"/>
                  <a:pt x="132" y="15"/>
                </a:cubicBezTo>
                <a:cubicBezTo>
                  <a:pt x="132" y="19"/>
                  <a:pt x="128" y="23"/>
                  <a:pt x="123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49" y="23"/>
                  <a:pt x="45" y="19"/>
                  <a:pt x="45" y="15"/>
                </a:cubicBezTo>
                <a:cubicBezTo>
                  <a:pt x="45" y="10"/>
                  <a:pt x="49" y="6"/>
                  <a:pt x="54" y="6"/>
                </a:cubicBezTo>
                <a:close/>
                <a:moveTo>
                  <a:pt x="28" y="176"/>
                </a:moveTo>
                <a:cubicBezTo>
                  <a:pt x="18" y="176"/>
                  <a:pt x="10" y="168"/>
                  <a:pt x="10" y="158"/>
                </a:cubicBezTo>
                <a:cubicBezTo>
                  <a:pt x="10" y="148"/>
                  <a:pt x="18" y="140"/>
                  <a:pt x="28" y="140"/>
                </a:cubicBezTo>
                <a:cubicBezTo>
                  <a:pt x="38" y="140"/>
                  <a:pt x="46" y="148"/>
                  <a:pt x="46" y="158"/>
                </a:cubicBezTo>
                <a:cubicBezTo>
                  <a:pt x="46" y="168"/>
                  <a:pt x="38" y="176"/>
                  <a:pt x="28" y="176"/>
                </a:cubicBezTo>
                <a:close/>
                <a:moveTo>
                  <a:pt x="28" y="119"/>
                </a:moveTo>
                <a:cubicBezTo>
                  <a:pt x="28" y="109"/>
                  <a:pt x="28" y="109"/>
                  <a:pt x="28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0" y="110"/>
                  <a:pt x="30" y="110"/>
                  <a:pt x="30" y="111"/>
                </a:cubicBezTo>
                <a:cubicBezTo>
                  <a:pt x="30" y="119"/>
                  <a:pt x="30" y="119"/>
                  <a:pt x="30" y="119"/>
                </a:cubicBezTo>
                <a:lnTo>
                  <a:pt x="28" y="119"/>
                </a:lnTo>
                <a:close/>
                <a:moveTo>
                  <a:pt x="62" y="119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0"/>
                  <a:pt x="60" y="110"/>
                  <a:pt x="60" y="109"/>
                </a:cubicBezTo>
                <a:cubicBezTo>
                  <a:pt x="62" y="109"/>
                  <a:pt x="62" y="109"/>
                  <a:pt x="62" y="109"/>
                </a:cubicBezTo>
                <a:lnTo>
                  <a:pt x="62" y="119"/>
                </a:lnTo>
                <a:close/>
                <a:moveTo>
                  <a:pt x="84" y="119"/>
                </a:moveTo>
                <a:cubicBezTo>
                  <a:pt x="74" y="119"/>
                  <a:pt x="74" y="119"/>
                  <a:pt x="74" y="11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3" y="94"/>
                  <a:pt x="68" y="89"/>
                  <a:pt x="62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2" y="89"/>
                  <a:pt x="17" y="94"/>
                  <a:pt x="17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1" y="119"/>
                  <a:pt x="7" y="114"/>
                  <a:pt x="7" y="10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3"/>
                  <a:pt x="11" y="28"/>
                  <a:pt x="17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119"/>
                </a:lnTo>
                <a:close/>
                <a:moveTo>
                  <a:pt x="149" y="176"/>
                </a:moveTo>
                <a:cubicBezTo>
                  <a:pt x="139" y="176"/>
                  <a:pt x="130" y="168"/>
                  <a:pt x="130" y="158"/>
                </a:cubicBezTo>
                <a:cubicBezTo>
                  <a:pt x="130" y="148"/>
                  <a:pt x="139" y="140"/>
                  <a:pt x="149" y="140"/>
                </a:cubicBezTo>
                <a:cubicBezTo>
                  <a:pt x="159" y="140"/>
                  <a:pt x="167" y="148"/>
                  <a:pt x="167" y="158"/>
                </a:cubicBezTo>
                <a:cubicBezTo>
                  <a:pt x="167" y="168"/>
                  <a:pt x="159" y="176"/>
                  <a:pt x="149" y="176"/>
                </a:cubicBezTo>
                <a:close/>
                <a:moveTo>
                  <a:pt x="170" y="109"/>
                </a:moveTo>
                <a:cubicBezTo>
                  <a:pt x="170" y="114"/>
                  <a:pt x="166" y="119"/>
                  <a:pt x="160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28"/>
                  <a:pt x="93" y="28"/>
                  <a:pt x="93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6" y="28"/>
                  <a:pt x="170" y="33"/>
                  <a:pt x="170" y="38"/>
                </a:cubicBezTo>
                <a:lnTo>
                  <a:pt x="170" y="1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6" name="TekstSylinder 75"/>
          <p:cNvSpPr txBox="1"/>
          <p:nvPr/>
        </p:nvSpPr>
        <p:spPr>
          <a:xfrm>
            <a:off x="2259731" y="3286811"/>
            <a:ext cx="1374351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SAMFERDSEL</a:t>
            </a:r>
          </a:p>
        </p:txBody>
      </p:sp>
      <p:sp>
        <p:nvSpPr>
          <p:cNvPr id="77" name="TekstSylinder 76"/>
          <p:cNvSpPr txBox="1"/>
          <p:nvPr/>
        </p:nvSpPr>
        <p:spPr>
          <a:xfrm>
            <a:off x="722606" y="3286810"/>
            <a:ext cx="146592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NÆRING,  KOMPETANSE OG INTEGRERING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TekstSylinder 77"/>
          <p:cNvSpPr txBox="1"/>
          <p:nvPr/>
        </p:nvSpPr>
        <p:spPr>
          <a:xfrm>
            <a:off x="3729007" y="3286811"/>
            <a:ext cx="142633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KLIMA, MILJØ OG NATUR-RESSURSER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5456496" y="3286810"/>
            <a:ext cx="1084909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KULTUR OG KULTUR-MINNE-VERN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6913117" y="3286811"/>
            <a:ext cx="11787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HELSE OG LEVEKÅR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Freeform 22"/>
          <p:cNvSpPr>
            <a:spLocks/>
          </p:cNvSpPr>
          <p:nvPr/>
        </p:nvSpPr>
        <p:spPr bwMode="auto">
          <a:xfrm>
            <a:off x="4176173" y="2272858"/>
            <a:ext cx="580413" cy="566450"/>
          </a:xfrm>
          <a:custGeom>
            <a:avLst/>
            <a:gdLst>
              <a:gd name="T0" fmla="*/ 91 w 368"/>
              <a:gd name="T1" fmla="*/ 55 h 307"/>
              <a:gd name="T2" fmla="*/ 27 w 368"/>
              <a:gd name="T3" fmla="*/ 187 h 307"/>
              <a:gd name="T4" fmla="*/ 254 w 368"/>
              <a:gd name="T5" fmla="*/ 84 h 307"/>
              <a:gd name="T6" fmla="*/ 5 w 368"/>
              <a:gd name="T7" fmla="*/ 283 h 307"/>
              <a:gd name="T8" fmla="*/ 31 w 368"/>
              <a:gd name="T9" fmla="*/ 295 h 307"/>
              <a:gd name="T10" fmla="*/ 73 w 368"/>
              <a:gd name="T11" fmla="*/ 230 h 307"/>
              <a:gd name="T12" fmla="*/ 214 w 368"/>
              <a:gd name="T13" fmla="*/ 228 h 307"/>
              <a:gd name="T14" fmla="*/ 349 w 368"/>
              <a:gd name="T15" fmla="*/ 53 h 307"/>
              <a:gd name="T16" fmla="*/ 91 w 368"/>
              <a:gd name="T17" fmla="*/ 5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7">
                <a:moveTo>
                  <a:pt x="91" y="55"/>
                </a:moveTo>
                <a:cubicBezTo>
                  <a:pt x="21" y="96"/>
                  <a:pt x="25" y="162"/>
                  <a:pt x="27" y="187"/>
                </a:cubicBezTo>
                <a:cubicBezTo>
                  <a:pt x="118" y="79"/>
                  <a:pt x="254" y="84"/>
                  <a:pt x="254" y="84"/>
                </a:cubicBezTo>
                <a:cubicBezTo>
                  <a:pt x="254" y="84"/>
                  <a:pt x="61" y="151"/>
                  <a:pt x="5" y="283"/>
                </a:cubicBezTo>
                <a:cubicBezTo>
                  <a:pt x="0" y="294"/>
                  <a:pt x="26" y="307"/>
                  <a:pt x="31" y="295"/>
                </a:cubicBezTo>
                <a:cubicBezTo>
                  <a:pt x="49" y="258"/>
                  <a:pt x="73" y="230"/>
                  <a:pt x="73" y="230"/>
                </a:cubicBezTo>
                <a:cubicBezTo>
                  <a:pt x="108" y="244"/>
                  <a:pt x="170" y="259"/>
                  <a:pt x="214" y="228"/>
                </a:cubicBezTo>
                <a:cubicBezTo>
                  <a:pt x="272" y="188"/>
                  <a:pt x="266" y="97"/>
                  <a:pt x="349" y="53"/>
                </a:cubicBezTo>
                <a:cubicBezTo>
                  <a:pt x="368" y="43"/>
                  <a:pt x="186" y="0"/>
                  <a:pt x="91" y="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uppieren 288"/>
          <p:cNvGrpSpPr/>
          <p:nvPr/>
        </p:nvGrpSpPr>
        <p:grpSpPr>
          <a:xfrm>
            <a:off x="1146749" y="2246285"/>
            <a:ext cx="573520" cy="618900"/>
            <a:chOff x="4183201" y="2471526"/>
            <a:chExt cx="376998" cy="428305"/>
          </a:xfrm>
          <a:solidFill>
            <a:schemeClr val="accent1">
              <a:lumMod val="50000"/>
            </a:schemeClr>
          </a:solidFill>
        </p:grpSpPr>
        <p:sp>
          <p:nvSpPr>
            <p:cNvPr id="83" name="Freeform 1028"/>
            <p:cNvSpPr>
              <a:spLocks/>
            </p:cNvSpPr>
            <p:nvPr/>
          </p:nvSpPr>
          <p:spPr bwMode="auto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29"/>
            <p:cNvSpPr>
              <a:spLocks/>
            </p:cNvSpPr>
            <p:nvPr/>
          </p:nvSpPr>
          <p:spPr bwMode="auto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30"/>
            <p:cNvSpPr>
              <a:spLocks/>
            </p:cNvSpPr>
            <p:nvPr/>
          </p:nvSpPr>
          <p:spPr bwMode="auto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31"/>
            <p:cNvSpPr>
              <a:spLocks/>
            </p:cNvSpPr>
            <p:nvPr/>
          </p:nvSpPr>
          <p:spPr bwMode="auto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32"/>
            <p:cNvSpPr>
              <a:spLocks/>
            </p:cNvSpPr>
            <p:nvPr/>
          </p:nvSpPr>
          <p:spPr bwMode="auto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33"/>
            <p:cNvSpPr>
              <a:spLocks/>
            </p:cNvSpPr>
            <p:nvPr/>
          </p:nvSpPr>
          <p:spPr bwMode="auto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34"/>
            <p:cNvSpPr>
              <a:spLocks/>
            </p:cNvSpPr>
            <p:nvPr/>
          </p:nvSpPr>
          <p:spPr bwMode="auto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35"/>
            <p:cNvSpPr>
              <a:spLocks/>
            </p:cNvSpPr>
            <p:nvPr/>
          </p:nvSpPr>
          <p:spPr bwMode="auto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36"/>
            <p:cNvSpPr>
              <a:spLocks/>
            </p:cNvSpPr>
            <p:nvPr/>
          </p:nvSpPr>
          <p:spPr bwMode="auto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37"/>
            <p:cNvSpPr>
              <a:spLocks/>
            </p:cNvSpPr>
            <p:nvPr/>
          </p:nvSpPr>
          <p:spPr bwMode="auto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38"/>
            <p:cNvSpPr>
              <a:spLocks/>
            </p:cNvSpPr>
            <p:nvPr/>
          </p:nvSpPr>
          <p:spPr bwMode="auto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39"/>
            <p:cNvSpPr>
              <a:spLocks/>
            </p:cNvSpPr>
            <p:nvPr/>
          </p:nvSpPr>
          <p:spPr bwMode="auto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40"/>
            <p:cNvSpPr>
              <a:spLocks/>
            </p:cNvSpPr>
            <p:nvPr/>
          </p:nvSpPr>
          <p:spPr bwMode="auto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uppieren 45"/>
          <p:cNvGrpSpPr/>
          <p:nvPr/>
        </p:nvGrpSpPr>
        <p:grpSpPr>
          <a:xfrm>
            <a:off x="7164594" y="2356266"/>
            <a:ext cx="629325" cy="413745"/>
            <a:chOff x="2938815" y="2260313"/>
            <a:chExt cx="1671004" cy="1027113"/>
          </a:xfrm>
          <a:solidFill>
            <a:schemeClr val="accent1">
              <a:lumMod val="50000"/>
            </a:schemeClr>
          </a:solidFill>
        </p:grpSpPr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TekstSylinder 100"/>
          <p:cNvSpPr txBox="1"/>
          <p:nvPr/>
        </p:nvSpPr>
        <p:spPr>
          <a:xfrm>
            <a:off x="516760" y="1086540"/>
            <a:ext cx="794681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NYE OPPGAVER TIL FYLKESKOMMUNENE</a:t>
            </a:r>
          </a:p>
        </p:txBody>
      </p:sp>
      <p:pic>
        <p:nvPicPr>
          <p:cNvPr id="106" name="Bilde 10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8047" l="2153" r="97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6496" y="2254583"/>
            <a:ext cx="1021052" cy="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EC0C-7D43-4666-AF1D-C3A6318DA1D5}" type="datetime1">
              <a:rPr lang="nb-NO" smtClean="0"/>
              <a:t>28.02.2018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10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0" y="0"/>
            <a:ext cx="7924660" cy="47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Hvorfor regionreform?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9621"/>
            <a:ext cx="8856984" cy="317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T</a:t>
            </a:r>
            <a:r>
              <a:rPr lang="nb-NO" sz="2800" dirty="0" smtClean="0"/>
              <a:t>o utfordringer i vårt nasjonale styringssystem: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2. </a:t>
            </a:r>
            <a:r>
              <a:rPr lang="nb-NO" dirty="0" smtClean="0"/>
              <a:t>Fragmentert statlig forvaltning</a:t>
            </a:r>
          </a:p>
          <a:p>
            <a:pPr lvl="2"/>
            <a:r>
              <a:rPr lang="nb-NO" dirty="0" smtClean="0"/>
              <a:t>Vekst i statlig forvaltning</a:t>
            </a:r>
          </a:p>
          <a:p>
            <a:pPr lvl="2"/>
            <a:r>
              <a:rPr lang="nb-NO" dirty="0" smtClean="0"/>
              <a:t>Sektorisering og fragmentering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A3F7-B11A-4716-AE0D-383DC6D429E8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616678" y="1059478"/>
          <a:ext cx="1106877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771438" y="1080910"/>
          <a:ext cx="1146909" cy="181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3945084" y="1096983"/>
          <a:ext cx="1157322" cy="180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5129143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rapezoid 7"/>
          <p:cNvSpPr/>
          <p:nvPr/>
        </p:nvSpPr>
        <p:spPr>
          <a:xfrm>
            <a:off x="1475186" y="2938104"/>
            <a:ext cx="5856089" cy="431962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Fylkeskommunen (region)</a:t>
            </a:r>
          </a:p>
          <a:p>
            <a:pPr algn="ctr"/>
            <a:r>
              <a:rPr lang="nb-NO" sz="1013" dirty="0"/>
              <a:t>Samferdsel, videregående, planlegging, regional utvikling etc.</a:t>
            </a:r>
          </a:p>
        </p:txBody>
      </p:sp>
      <p:sp>
        <p:nvSpPr>
          <p:cNvPr id="9" name="Trapezoid 8"/>
          <p:cNvSpPr/>
          <p:nvPr/>
        </p:nvSpPr>
        <p:spPr>
          <a:xfrm>
            <a:off x="1242879" y="3408884"/>
            <a:ext cx="6350929" cy="920229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Kommuner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163219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0203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616678" y="1059478"/>
          <a:ext cx="1106877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771438" y="1080910"/>
          <a:ext cx="1146909" cy="181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3945084" y="1096983"/>
          <a:ext cx="1157322" cy="180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5129143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rapezoid 7"/>
          <p:cNvSpPr/>
          <p:nvPr/>
        </p:nvSpPr>
        <p:spPr>
          <a:xfrm>
            <a:off x="1459113" y="2938104"/>
            <a:ext cx="5856089" cy="431962"/>
          </a:xfrm>
          <a:prstGeom prst="trapezoid">
            <a:avLst/>
          </a:prstGeom>
          <a:gradFill>
            <a:gsLst>
              <a:gs pos="18000">
                <a:schemeClr val="accent1">
                  <a:satMod val="110000"/>
                  <a:lumMod val="100000"/>
                  <a:shade val="100000"/>
                  <a:alpha val="21000"/>
                </a:schemeClr>
              </a:gs>
              <a:gs pos="9000">
                <a:schemeClr val="accent1">
                  <a:lumMod val="99000"/>
                  <a:satMod val="120000"/>
                  <a:shade val="78000"/>
                  <a:alpha val="13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Fylkeskommunen (region)</a:t>
            </a:r>
          </a:p>
          <a:p>
            <a:pPr algn="ctr"/>
            <a:r>
              <a:rPr lang="nb-NO" sz="1013" dirty="0"/>
              <a:t>Samferdsel, videregående, planlegging, regional utvikling etc.</a:t>
            </a:r>
          </a:p>
        </p:txBody>
      </p:sp>
      <p:sp>
        <p:nvSpPr>
          <p:cNvPr id="9" name="Trapezoid 8"/>
          <p:cNvSpPr/>
          <p:nvPr/>
        </p:nvSpPr>
        <p:spPr>
          <a:xfrm>
            <a:off x="1242879" y="3408884"/>
            <a:ext cx="6350929" cy="920229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Kommuner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163219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Down Arrow 2"/>
          <p:cNvSpPr/>
          <p:nvPr/>
        </p:nvSpPr>
        <p:spPr>
          <a:xfrm>
            <a:off x="1893436" y="2819710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0" name="Down Arrow 9"/>
          <p:cNvSpPr/>
          <p:nvPr/>
        </p:nvSpPr>
        <p:spPr>
          <a:xfrm>
            <a:off x="2170194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2" name="Down Arrow 11"/>
          <p:cNvSpPr/>
          <p:nvPr/>
        </p:nvSpPr>
        <p:spPr>
          <a:xfrm>
            <a:off x="3057639" y="2187059"/>
            <a:ext cx="176467" cy="1134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3" name="Down Arrow 12"/>
          <p:cNvSpPr/>
          <p:nvPr/>
        </p:nvSpPr>
        <p:spPr>
          <a:xfrm>
            <a:off x="4030254" y="2728629"/>
            <a:ext cx="176467" cy="68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4" name="Down Arrow 13"/>
          <p:cNvSpPr/>
          <p:nvPr/>
        </p:nvSpPr>
        <p:spPr>
          <a:xfrm>
            <a:off x="4529026" y="2730784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5" name="Down Arrow 14"/>
          <p:cNvSpPr/>
          <p:nvPr/>
        </p:nvSpPr>
        <p:spPr>
          <a:xfrm>
            <a:off x="6416379" y="2766132"/>
            <a:ext cx="176467" cy="603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6" name="Down Arrow 15"/>
          <p:cNvSpPr/>
          <p:nvPr/>
        </p:nvSpPr>
        <p:spPr>
          <a:xfrm>
            <a:off x="5311550" y="279357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7" name="Down Arrow 16"/>
          <p:cNvSpPr/>
          <p:nvPr/>
        </p:nvSpPr>
        <p:spPr>
          <a:xfrm>
            <a:off x="5898555" y="2766132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4" name="Left-Right Arrow 3"/>
          <p:cNvSpPr/>
          <p:nvPr/>
        </p:nvSpPr>
        <p:spPr>
          <a:xfrm>
            <a:off x="4734181" y="1232299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8" name="Down Arrow 17"/>
          <p:cNvSpPr/>
          <p:nvPr/>
        </p:nvSpPr>
        <p:spPr>
          <a:xfrm>
            <a:off x="2370816" y="2839119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9" name="Down Arrow 18"/>
          <p:cNvSpPr/>
          <p:nvPr/>
        </p:nvSpPr>
        <p:spPr>
          <a:xfrm>
            <a:off x="1709168" y="2886641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0" name="Down Arrow 19"/>
          <p:cNvSpPr/>
          <p:nvPr/>
        </p:nvSpPr>
        <p:spPr>
          <a:xfrm>
            <a:off x="2814965" y="2812424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1" name="Down Arrow 20"/>
          <p:cNvSpPr/>
          <p:nvPr/>
        </p:nvSpPr>
        <p:spPr>
          <a:xfrm>
            <a:off x="3628670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2" name="Down Arrow 21"/>
          <p:cNvSpPr/>
          <p:nvPr/>
        </p:nvSpPr>
        <p:spPr>
          <a:xfrm>
            <a:off x="4876546" y="2839119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3" name="Down Arrow 22"/>
          <p:cNvSpPr/>
          <p:nvPr/>
        </p:nvSpPr>
        <p:spPr>
          <a:xfrm>
            <a:off x="6817661" y="2244925"/>
            <a:ext cx="176467" cy="11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4" name="Down Arrow 23"/>
          <p:cNvSpPr/>
          <p:nvPr/>
        </p:nvSpPr>
        <p:spPr>
          <a:xfrm>
            <a:off x="4314996" y="2102868"/>
            <a:ext cx="176467" cy="121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5" name="Down Arrow 24"/>
          <p:cNvSpPr/>
          <p:nvPr/>
        </p:nvSpPr>
        <p:spPr>
          <a:xfrm>
            <a:off x="5545659" y="2244926"/>
            <a:ext cx="176467" cy="1057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6" name="Down Arrow 25"/>
          <p:cNvSpPr/>
          <p:nvPr/>
        </p:nvSpPr>
        <p:spPr>
          <a:xfrm>
            <a:off x="3253992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7" name="Left-Right Arrow 26"/>
          <p:cNvSpPr/>
          <p:nvPr/>
        </p:nvSpPr>
        <p:spPr>
          <a:xfrm>
            <a:off x="5794438" y="1232299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8" name="Left-Right Arrow 27"/>
          <p:cNvSpPr/>
          <p:nvPr/>
        </p:nvSpPr>
        <p:spPr>
          <a:xfrm>
            <a:off x="3589672" y="1232298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9" name="Left-Right Arrow 28"/>
          <p:cNvSpPr/>
          <p:nvPr/>
        </p:nvSpPr>
        <p:spPr>
          <a:xfrm>
            <a:off x="2381512" y="1232298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0" name="Left-Right Arrow 29"/>
          <p:cNvSpPr/>
          <p:nvPr/>
        </p:nvSpPr>
        <p:spPr>
          <a:xfrm>
            <a:off x="5994647" y="2972986"/>
            <a:ext cx="486343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1" name="Left-Right Arrow 30"/>
          <p:cNvSpPr/>
          <p:nvPr/>
        </p:nvSpPr>
        <p:spPr>
          <a:xfrm>
            <a:off x="5006758" y="3041311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2" name="Left-Right Arrow 31"/>
          <p:cNvSpPr/>
          <p:nvPr/>
        </p:nvSpPr>
        <p:spPr>
          <a:xfrm>
            <a:off x="2504536" y="3050674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3" name="Left-Right Arrow 32"/>
          <p:cNvSpPr/>
          <p:nvPr/>
        </p:nvSpPr>
        <p:spPr>
          <a:xfrm>
            <a:off x="3747936" y="3007450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4" name="Left-Right Arrow 33"/>
          <p:cNvSpPr/>
          <p:nvPr/>
        </p:nvSpPr>
        <p:spPr>
          <a:xfrm>
            <a:off x="5810200" y="3171225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</p:spTree>
    <p:extLst>
      <p:ext uri="{BB962C8B-B14F-4D97-AF65-F5344CB8AC3E}">
        <p14:creationId xmlns:p14="http://schemas.microsoft.com/office/powerpoint/2010/main" val="4388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EC0C-7D43-4666-AF1D-C3A6318DA1D5}" type="datetime1">
              <a:rPr lang="nb-NO" smtClean="0"/>
              <a:t>28.02.2018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14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1470"/>
            <a:ext cx="5472608" cy="49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200" dirty="0" smtClean="0"/>
              <a:t>Dagens fylkeskommuner har hatt to utfordringer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2031"/>
            <a:ext cx="8229600" cy="3394472"/>
          </a:xfrm>
        </p:spPr>
        <p:txBody>
          <a:bodyPr>
            <a:normAutofit/>
          </a:bodyPr>
          <a:lstStyle/>
          <a:p>
            <a:pPr lvl="1"/>
            <a:r>
              <a:rPr lang="nb-NO" sz="2400" dirty="0" smtClean="0"/>
              <a:t>Fylkeskommunenes legitimitet og interessen for fylkesdemokratiet er lavere enn hos kommuner og stat</a:t>
            </a:r>
          </a:p>
          <a:p>
            <a:pPr marL="457200" lvl="1" indent="0">
              <a:buNone/>
            </a:pPr>
            <a:endParaRPr lang="nb-NO" sz="2400" dirty="0" smtClean="0"/>
          </a:p>
          <a:p>
            <a:pPr lvl="1"/>
            <a:r>
              <a:rPr lang="nb-NO" sz="2400" dirty="0" smtClean="0"/>
              <a:t>Fylkeskommunene har vært for små til å få overført ansvar for viktige oppgaver innen næring, kultur og kommunikasjoner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4F49-78B3-4167-A64E-A53FF5B12123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4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i="1" dirty="0" smtClean="0"/>
              <a:t>Større fylkeskommuner med større ansvar og oppgaver:</a:t>
            </a:r>
          </a:p>
          <a:p>
            <a:pPr lvl="1"/>
            <a:r>
              <a:rPr lang="nb-NO" dirty="0" smtClean="0"/>
              <a:t>Bryter opp sektoriseringen og gir bedre samordning i forvaltningen</a:t>
            </a:r>
          </a:p>
          <a:p>
            <a:pPr lvl="1"/>
            <a:r>
              <a:rPr lang="nb-NO" dirty="0" smtClean="0"/>
              <a:t>Øker den politiske oppmerksomheten hvis oppgavene reflekterer sentrale politiske konfliktdimensjoner</a:t>
            </a:r>
          </a:p>
          <a:p>
            <a:pPr lvl="1"/>
            <a:r>
              <a:rPr lang="nb-NO" dirty="0" smtClean="0"/>
              <a:t>Flere oppgaver til fylkeskommunene gir også et annet oppfølgnings- og veiledningsregime av kommunene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8E2-0C5D-442D-81B0-3F0AAD673C57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16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200" dirty="0" smtClean="0"/>
              <a:t>Utfordringene har en felles løsning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269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apezoid 35"/>
          <p:cNvSpPr/>
          <p:nvPr/>
        </p:nvSpPr>
        <p:spPr>
          <a:xfrm>
            <a:off x="1475186" y="2938104"/>
            <a:ext cx="5856089" cy="431962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Fylkeskommunen (region)</a:t>
            </a:r>
          </a:p>
          <a:p>
            <a:pPr algn="ctr"/>
            <a:r>
              <a:rPr lang="nb-NO" sz="1013" dirty="0"/>
              <a:t>Samferdsel, videregående, planlegging, regional utvikling etc.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616678" y="1059478"/>
          <a:ext cx="1106877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771438" y="1080910"/>
          <a:ext cx="1146909" cy="181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3945084" y="1096983"/>
          <a:ext cx="1157322" cy="180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5129143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rapezoid 8"/>
          <p:cNvSpPr/>
          <p:nvPr/>
        </p:nvSpPr>
        <p:spPr>
          <a:xfrm>
            <a:off x="1242879" y="3408884"/>
            <a:ext cx="6350929" cy="920229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13" dirty="0"/>
              <a:t>Kommuner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163219" y="1059478"/>
          <a:ext cx="1007339" cy="183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Down Arrow 2"/>
          <p:cNvSpPr/>
          <p:nvPr/>
        </p:nvSpPr>
        <p:spPr>
          <a:xfrm>
            <a:off x="1893436" y="2819710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0" name="Down Arrow 9"/>
          <p:cNvSpPr/>
          <p:nvPr/>
        </p:nvSpPr>
        <p:spPr>
          <a:xfrm>
            <a:off x="2170194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2" name="Down Arrow 11"/>
          <p:cNvSpPr/>
          <p:nvPr/>
        </p:nvSpPr>
        <p:spPr>
          <a:xfrm>
            <a:off x="3057639" y="2187059"/>
            <a:ext cx="176467" cy="1134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3" name="Down Arrow 12"/>
          <p:cNvSpPr/>
          <p:nvPr/>
        </p:nvSpPr>
        <p:spPr>
          <a:xfrm>
            <a:off x="4030254" y="2728629"/>
            <a:ext cx="176467" cy="68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4" name="Down Arrow 13"/>
          <p:cNvSpPr/>
          <p:nvPr/>
        </p:nvSpPr>
        <p:spPr>
          <a:xfrm>
            <a:off x="4529026" y="2730784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5" name="Down Arrow 14"/>
          <p:cNvSpPr/>
          <p:nvPr/>
        </p:nvSpPr>
        <p:spPr>
          <a:xfrm>
            <a:off x="6416379" y="2766132"/>
            <a:ext cx="176467" cy="603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6" name="Down Arrow 15"/>
          <p:cNvSpPr/>
          <p:nvPr/>
        </p:nvSpPr>
        <p:spPr>
          <a:xfrm>
            <a:off x="5311550" y="279357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7" name="Down Arrow 16"/>
          <p:cNvSpPr/>
          <p:nvPr/>
        </p:nvSpPr>
        <p:spPr>
          <a:xfrm>
            <a:off x="5898555" y="2766132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4" name="Left-Right Arrow 3"/>
          <p:cNvSpPr/>
          <p:nvPr/>
        </p:nvSpPr>
        <p:spPr>
          <a:xfrm>
            <a:off x="4734181" y="1232299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8" name="Down Arrow 17"/>
          <p:cNvSpPr/>
          <p:nvPr/>
        </p:nvSpPr>
        <p:spPr>
          <a:xfrm>
            <a:off x="2370816" y="2839119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19" name="Down Arrow 18"/>
          <p:cNvSpPr/>
          <p:nvPr/>
        </p:nvSpPr>
        <p:spPr>
          <a:xfrm>
            <a:off x="1709168" y="2886641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0" name="Down Arrow 19"/>
          <p:cNvSpPr/>
          <p:nvPr/>
        </p:nvSpPr>
        <p:spPr>
          <a:xfrm>
            <a:off x="2814965" y="2812424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1" name="Down Arrow 20"/>
          <p:cNvSpPr/>
          <p:nvPr/>
        </p:nvSpPr>
        <p:spPr>
          <a:xfrm>
            <a:off x="3628670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2" name="Down Arrow 21"/>
          <p:cNvSpPr/>
          <p:nvPr/>
        </p:nvSpPr>
        <p:spPr>
          <a:xfrm>
            <a:off x="4876546" y="2839119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3" name="Down Arrow 22"/>
          <p:cNvSpPr/>
          <p:nvPr/>
        </p:nvSpPr>
        <p:spPr>
          <a:xfrm>
            <a:off x="6817661" y="2244925"/>
            <a:ext cx="176467" cy="11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4" name="Down Arrow 23"/>
          <p:cNvSpPr/>
          <p:nvPr/>
        </p:nvSpPr>
        <p:spPr>
          <a:xfrm>
            <a:off x="4314996" y="2102868"/>
            <a:ext cx="176467" cy="121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5" name="Down Arrow 24"/>
          <p:cNvSpPr/>
          <p:nvPr/>
        </p:nvSpPr>
        <p:spPr>
          <a:xfrm>
            <a:off x="5545659" y="2244926"/>
            <a:ext cx="176467" cy="1057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6" name="Down Arrow 25"/>
          <p:cNvSpPr/>
          <p:nvPr/>
        </p:nvSpPr>
        <p:spPr>
          <a:xfrm>
            <a:off x="3253992" y="2728627"/>
            <a:ext cx="176467" cy="550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7" name="Left-Right Arrow 26"/>
          <p:cNvSpPr/>
          <p:nvPr/>
        </p:nvSpPr>
        <p:spPr>
          <a:xfrm>
            <a:off x="5794438" y="1232299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8" name="Left-Right Arrow 27"/>
          <p:cNvSpPr/>
          <p:nvPr/>
        </p:nvSpPr>
        <p:spPr>
          <a:xfrm>
            <a:off x="3589672" y="1232298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29" name="Left-Right Arrow 28"/>
          <p:cNvSpPr/>
          <p:nvPr/>
        </p:nvSpPr>
        <p:spPr>
          <a:xfrm>
            <a:off x="2381512" y="1232298"/>
            <a:ext cx="684086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0" name="Left-Right Arrow 29"/>
          <p:cNvSpPr/>
          <p:nvPr/>
        </p:nvSpPr>
        <p:spPr>
          <a:xfrm>
            <a:off x="5994647" y="2972986"/>
            <a:ext cx="486343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1" name="Left-Right Arrow 30"/>
          <p:cNvSpPr/>
          <p:nvPr/>
        </p:nvSpPr>
        <p:spPr>
          <a:xfrm>
            <a:off x="5006758" y="3041311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2" name="Left-Right Arrow 31"/>
          <p:cNvSpPr/>
          <p:nvPr/>
        </p:nvSpPr>
        <p:spPr>
          <a:xfrm>
            <a:off x="2504536" y="3050674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3" name="Left-Right Arrow 32"/>
          <p:cNvSpPr/>
          <p:nvPr/>
        </p:nvSpPr>
        <p:spPr>
          <a:xfrm>
            <a:off x="3747936" y="3007450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4" name="Left-Right Arrow 33"/>
          <p:cNvSpPr/>
          <p:nvPr/>
        </p:nvSpPr>
        <p:spPr>
          <a:xfrm>
            <a:off x="5810200" y="3171225"/>
            <a:ext cx="353177" cy="198239"/>
          </a:xfrm>
          <a:prstGeom prst="leftRightArrow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/>
          </a:p>
        </p:txBody>
      </p:sp>
      <p:sp>
        <p:nvSpPr>
          <p:cNvPr id="39" name="Oval 38"/>
          <p:cNvSpPr/>
          <p:nvPr/>
        </p:nvSpPr>
        <p:spPr>
          <a:xfrm>
            <a:off x="755576" y="2812424"/>
            <a:ext cx="7200800" cy="983461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alpha val="0"/>
                </a:srgbClr>
              </a:gs>
              <a:gs pos="0">
                <a:srgbClr val="C00000">
                  <a:tint val="44500"/>
                  <a:satMod val="160000"/>
                  <a:alpha val="78000"/>
                </a:srgbClr>
              </a:gs>
              <a:gs pos="53000">
                <a:srgbClr val="C00000">
                  <a:tint val="23500"/>
                  <a:satMod val="160000"/>
                  <a:alpha val="57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40" name="TextBox 39"/>
          <p:cNvSpPr txBox="1"/>
          <p:nvPr/>
        </p:nvSpPr>
        <p:spPr>
          <a:xfrm>
            <a:off x="1572370" y="2921511"/>
            <a:ext cx="526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C00000"/>
                </a:solidFill>
              </a:rPr>
              <a:t>Regionalt folkevalgt nivå som bindeledd og samordner gjennom sin politikkutforming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6" grpId="0" animBg="1"/>
      <p:bldP spid="30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Utvalgets</a:t>
            </a:r>
            <a:r>
              <a:rPr lang="nb-NO" sz="3600" baseline="0" dirty="0" smtClean="0"/>
              <a:t> tilnærming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03647"/>
          </a:xfrm>
        </p:spPr>
        <p:txBody>
          <a:bodyPr>
            <a:normAutofit fontScale="55000" lnSpcReduction="20000"/>
          </a:bodyPr>
          <a:lstStyle/>
          <a:p>
            <a:pPr rtl="0" eaLnBrk="1" latinLnBrk="0" hangingPunct="1"/>
            <a:r>
              <a:rPr lang="nb-NO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Stortingets forutsetninger for regionreformen har vært utgangspunktet</a:t>
            </a:r>
          </a:p>
          <a:p>
            <a:pPr marL="0" indent="0" rtl="0" eaLnBrk="1" latinLnBrk="0" hangingPunct="1">
              <a:buNone/>
            </a:pPr>
            <a:endParaRPr lang="nb-NO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r>
              <a:rPr lang="nb-NO" sz="3300" kern="1200" dirty="0" smtClean="0">
                <a:solidFill>
                  <a:schemeClr val="tx1"/>
                </a:solidFill>
                <a:effectLst/>
              </a:rPr>
              <a:t>Fylkeskommunene skal styrkes i rollen som </a:t>
            </a:r>
            <a:r>
              <a:rPr lang="nb-NO" sz="3300" i="1" kern="1200" dirty="0" smtClean="0">
                <a:solidFill>
                  <a:schemeClr val="tx1"/>
                </a:solidFill>
                <a:effectLst/>
              </a:rPr>
              <a:t>regional samfunnsutvikler</a:t>
            </a:r>
          </a:p>
          <a:p>
            <a:pPr marL="457200" lvl="1" indent="0" rtl="0" eaLnBrk="1" latinLnBrk="0" hangingPunct="1">
              <a:buNone/>
            </a:pPr>
            <a:endParaRPr lang="nb-NO" sz="2900" i="1" kern="1200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nb-NO" sz="2900" dirty="0"/>
              <a:t>En viktig del av denne rollen er å </a:t>
            </a:r>
            <a:r>
              <a:rPr lang="nb-NO" sz="2900" i="1" dirty="0"/>
              <a:t>tilpasse</a:t>
            </a:r>
            <a:r>
              <a:rPr lang="nb-NO" sz="2900" dirty="0"/>
              <a:t> nasjonal politikk til regionale forhold, altså å realisere nasjonal sektorpolitikk</a:t>
            </a:r>
          </a:p>
          <a:p>
            <a:pPr marL="457200" lvl="1" indent="0" rtl="0" eaLnBrk="1" latinLnBrk="0" hangingPunct="1">
              <a:buNone/>
            </a:pPr>
            <a:r>
              <a:rPr lang="nb-NO" sz="2900" i="1" kern="1200" dirty="0" smtClean="0">
                <a:solidFill>
                  <a:schemeClr val="tx1"/>
                </a:solidFill>
                <a:effectLst/>
              </a:rPr>
              <a:t> </a:t>
            </a:r>
            <a:endParaRPr lang="nb-NO" sz="2900" i="1" dirty="0" smtClean="0">
              <a:effectLst/>
            </a:endParaRPr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D5AF-3E2B-4D56-8761-FF072B759273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2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49AF-F8E5-47F0-8FF2-C4CBB8C83FF8}" type="datetime1">
              <a:rPr lang="nb-NO" smtClean="0"/>
              <a:t>28.02.2018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19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1788" r="42623" b="9863"/>
          <a:stretch/>
        </p:blipFill>
        <p:spPr bwMode="auto">
          <a:xfrm>
            <a:off x="1907704" y="223108"/>
            <a:ext cx="4813019" cy="46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601"/>
            <a:ext cx="7772400" cy="147873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Regionreformen:</a:t>
            </a:r>
            <a:br>
              <a:rPr lang="nb-NO" dirty="0" smtClean="0"/>
            </a:br>
            <a:r>
              <a:rPr lang="nb-NO" dirty="0" smtClean="0"/>
              <a:t>Desentralisering av oppgaver </a:t>
            </a:r>
            <a:br>
              <a:rPr lang="nb-NO" dirty="0" smtClean="0"/>
            </a:br>
            <a:r>
              <a:rPr lang="nb-NO" dirty="0" smtClean="0"/>
              <a:t>fra staten til fylkeskommunene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584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nb-NO" sz="2800" dirty="0" smtClean="0"/>
              <a:t>Østlandskonferansen 1. mars 2018</a:t>
            </a:r>
          </a:p>
          <a:p>
            <a:r>
              <a:rPr lang="nb-NO" sz="2800" dirty="0" smtClean="0"/>
              <a:t>Gro Sandkjær Hanssen</a:t>
            </a:r>
          </a:p>
          <a:p>
            <a:r>
              <a:rPr lang="nb-NO" sz="2800" dirty="0" smtClean="0"/>
              <a:t>NIBR-</a:t>
            </a:r>
            <a:r>
              <a:rPr lang="nb-NO" sz="2800" dirty="0" err="1" smtClean="0"/>
              <a:t>OsloMet</a:t>
            </a:r>
            <a:r>
              <a:rPr lang="nb-NO" sz="2800" dirty="0" smtClean="0"/>
              <a:t>, NMBU</a:t>
            </a:r>
          </a:p>
        </p:txBody>
      </p:sp>
    </p:spTree>
    <p:extLst>
      <p:ext uri="{BB962C8B-B14F-4D97-AF65-F5344CB8AC3E}">
        <p14:creationId xmlns:p14="http://schemas.microsoft.com/office/powerpoint/2010/main" val="2045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94"/>
            <a:ext cx="9144000" cy="9375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600" dirty="0" smtClean="0"/>
              <a:t>Utvalgets tilnærming: </a:t>
            </a:r>
            <a:br>
              <a:rPr lang="nb-NO" sz="2600" dirty="0" smtClean="0"/>
            </a:br>
            <a:r>
              <a:rPr lang="nb-NO" sz="2600" dirty="0" smtClean="0"/>
              <a:t>Oppgaveområder må sees </a:t>
            </a:r>
            <a:r>
              <a:rPr lang="nb-NO" sz="2600" smtClean="0"/>
              <a:t>i sammenheng</a:t>
            </a:r>
            <a:endParaRPr lang="nb-NO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20</a:t>
            </a:fld>
            <a:endParaRPr lang="nb-NO"/>
          </a:p>
        </p:txBody>
      </p:sp>
      <p:pic>
        <p:nvPicPr>
          <p:cNvPr id="7" name="Bilde 1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736" y="1400535"/>
            <a:ext cx="6033910" cy="339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3780" y="2138185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l</a:t>
            </a:r>
            <a:r>
              <a:rPr lang="nb-NO" sz="900" dirty="0" smtClean="0"/>
              <a:t>evekår</a:t>
            </a:r>
            <a:endParaRPr lang="nb-NO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807446" y="2038256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/>
              <a:t>arealbruk</a:t>
            </a:r>
            <a:endParaRPr lang="nb-NO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498318"/>
            <a:ext cx="764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Forsterke oppgaveområder de allerede har, og knippe flere virkemidler sammen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59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136984" y="168442"/>
            <a:ext cx="7397044" cy="4872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b-NO"/>
          </a:p>
        </p:txBody>
      </p:sp>
      <p:sp>
        <p:nvSpPr>
          <p:cNvPr id="40" name="Ellipse 39"/>
          <p:cNvSpPr/>
          <p:nvPr/>
        </p:nvSpPr>
        <p:spPr>
          <a:xfrm>
            <a:off x="2690821" y="726509"/>
            <a:ext cx="3811946" cy="37078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r>
              <a:rPr lang="de-DE" sz="1100" dirty="0">
                <a:solidFill>
                  <a:srgbClr val="777777"/>
                </a:solidFill>
              </a:rPr>
              <a:t>Regional </a:t>
            </a:r>
          </a:p>
          <a:p>
            <a:pPr algn="ctr"/>
            <a:r>
              <a:rPr lang="de-DE" sz="1100" dirty="0">
                <a:solidFill>
                  <a:srgbClr val="777777"/>
                </a:solidFill>
              </a:rPr>
              <a:t>planlegging</a:t>
            </a:r>
          </a:p>
        </p:txBody>
      </p:sp>
      <p:sp>
        <p:nvSpPr>
          <p:cNvPr id="34" name="Ellipse 33"/>
          <p:cNvSpPr/>
          <p:nvPr/>
        </p:nvSpPr>
        <p:spPr>
          <a:xfrm>
            <a:off x="4214489" y="348825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1408964" y="841832"/>
            <a:ext cx="152134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SAMFERDSEL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6171580" y="618207"/>
            <a:ext cx="143191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NÆRING, KOMPETANSE OG INTEGRERING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6993761" y="2121418"/>
            <a:ext cx="154026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HELSE OG LEVEKÅR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5687196" y="4133591"/>
            <a:ext cx="22691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KULTUR OG KULTURMINNEVERN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kstSylinder 62"/>
          <p:cNvSpPr txBox="1"/>
          <p:nvPr/>
        </p:nvSpPr>
        <p:spPr>
          <a:xfrm>
            <a:off x="1340414" y="4272090"/>
            <a:ext cx="199460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KLIMA, MILJØ OG NATURRESSURSER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104715" y="1821921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936936" y="2966071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381983" y="2309929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608222" y="676896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8" name="Freeform 11"/>
          <p:cNvSpPr>
            <a:spLocks noEditPoints="1"/>
          </p:cNvSpPr>
          <p:nvPr/>
        </p:nvSpPr>
        <p:spPr bwMode="gray">
          <a:xfrm>
            <a:off x="3373485" y="841832"/>
            <a:ext cx="399315" cy="549924"/>
          </a:xfrm>
          <a:custGeom>
            <a:avLst/>
            <a:gdLst>
              <a:gd name="T0" fmla="*/ 58 w 177"/>
              <a:gd name="T1" fmla="*/ 74 h 242"/>
              <a:gd name="T2" fmla="*/ 32 w 177"/>
              <a:gd name="T3" fmla="*/ 74 h 242"/>
              <a:gd name="T4" fmla="*/ 160 w 177"/>
              <a:gd name="T5" fmla="*/ 0 h 242"/>
              <a:gd name="T6" fmla="*/ 0 w 177"/>
              <a:gd name="T7" fmla="*/ 17 h 242"/>
              <a:gd name="T8" fmla="*/ 17 w 177"/>
              <a:gd name="T9" fmla="*/ 209 h 242"/>
              <a:gd name="T10" fmla="*/ 19 w 177"/>
              <a:gd name="T11" fmla="*/ 224 h 242"/>
              <a:gd name="T12" fmla="*/ 55 w 177"/>
              <a:gd name="T13" fmla="*/ 224 h 242"/>
              <a:gd name="T14" fmla="*/ 122 w 177"/>
              <a:gd name="T15" fmla="*/ 209 h 242"/>
              <a:gd name="T16" fmla="*/ 140 w 177"/>
              <a:gd name="T17" fmla="*/ 242 h 242"/>
              <a:gd name="T18" fmla="*/ 158 w 177"/>
              <a:gd name="T19" fmla="*/ 209 h 242"/>
              <a:gd name="T20" fmla="*/ 177 w 177"/>
              <a:gd name="T21" fmla="*/ 192 h 242"/>
              <a:gd name="T22" fmla="*/ 160 w 177"/>
              <a:gd name="T23" fmla="*/ 0 h 242"/>
              <a:gd name="T24" fmla="*/ 123 w 177"/>
              <a:gd name="T25" fmla="*/ 6 h 242"/>
              <a:gd name="T26" fmla="*/ 123 w 177"/>
              <a:gd name="T27" fmla="*/ 23 h 242"/>
              <a:gd name="T28" fmla="*/ 45 w 177"/>
              <a:gd name="T29" fmla="*/ 15 h 242"/>
              <a:gd name="T30" fmla="*/ 28 w 177"/>
              <a:gd name="T31" fmla="*/ 176 h 242"/>
              <a:gd name="T32" fmla="*/ 28 w 177"/>
              <a:gd name="T33" fmla="*/ 140 h 242"/>
              <a:gd name="T34" fmla="*/ 28 w 177"/>
              <a:gd name="T35" fmla="*/ 176 h 242"/>
              <a:gd name="T36" fmla="*/ 28 w 177"/>
              <a:gd name="T37" fmla="*/ 109 h 242"/>
              <a:gd name="T38" fmla="*/ 30 w 177"/>
              <a:gd name="T39" fmla="*/ 109 h 242"/>
              <a:gd name="T40" fmla="*/ 30 w 177"/>
              <a:gd name="T41" fmla="*/ 119 h 242"/>
              <a:gd name="T42" fmla="*/ 62 w 177"/>
              <a:gd name="T43" fmla="*/ 119 h 242"/>
              <a:gd name="T44" fmla="*/ 60 w 177"/>
              <a:gd name="T45" fmla="*/ 111 h 242"/>
              <a:gd name="T46" fmla="*/ 62 w 177"/>
              <a:gd name="T47" fmla="*/ 109 h 242"/>
              <a:gd name="T48" fmla="*/ 84 w 177"/>
              <a:gd name="T49" fmla="*/ 119 h 242"/>
              <a:gd name="T50" fmla="*/ 74 w 177"/>
              <a:gd name="T51" fmla="*/ 100 h 242"/>
              <a:gd name="T52" fmla="*/ 62 w 177"/>
              <a:gd name="T53" fmla="*/ 89 h 242"/>
              <a:gd name="T54" fmla="*/ 17 w 177"/>
              <a:gd name="T55" fmla="*/ 100 h 242"/>
              <a:gd name="T56" fmla="*/ 17 w 177"/>
              <a:gd name="T57" fmla="*/ 119 h 242"/>
              <a:gd name="T58" fmla="*/ 7 w 177"/>
              <a:gd name="T59" fmla="*/ 38 h 242"/>
              <a:gd name="T60" fmla="*/ 84 w 177"/>
              <a:gd name="T61" fmla="*/ 28 h 242"/>
              <a:gd name="T62" fmla="*/ 149 w 177"/>
              <a:gd name="T63" fmla="*/ 176 h 242"/>
              <a:gd name="T64" fmla="*/ 149 w 177"/>
              <a:gd name="T65" fmla="*/ 140 h 242"/>
              <a:gd name="T66" fmla="*/ 149 w 177"/>
              <a:gd name="T67" fmla="*/ 176 h 242"/>
              <a:gd name="T68" fmla="*/ 160 w 177"/>
              <a:gd name="T69" fmla="*/ 119 h 242"/>
              <a:gd name="T70" fmla="*/ 93 w 177"/>
              <a:gd name="T71" fmla="*/ 28 h 242"/>
              <a:gd name="T72" fmla="*/ 170 w 177"/>
              <a:gd name="T73" fmla="*/ 3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242">
                <a:moveTo>
                  <a:pt x="45" y="87"/>
                </a:moveTo>
                <a:cubicBezTo>
                  <a:pt x="52" y="87"/>
                  <a:pt x="58" y="81"/>
                  <a:pt x="58" y="74"/>
                </a:cubicBezTo>
                <a:cubicBezTo>
                  <a:pt x="58" y="67"/>
                  <a:pt x="52" y="61"/>
                  <a:pt x="45" y="61"/>
                </a:cubicBezTo>
                <a:cubicBezTo>
                  <a:pt x="38" y="61"/>
                  <a:pt x="32" y="67"/>
                  <a:pt x="32" y="74"/>
                </a:cubicBezTo>
                <a:cubicBezTo>
                  <a:pt x="32" y="81"/>
                  <a:pt x="38" y="87"/>
                  <a:pt x="45" y="87"/>
                </a:cubicBezTo>
                <a:close/>
                <a:moveTo>
                  <a:pt x="16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1"/>
                  <a:pt x="7" y="209"/>
                  <a:pt x="17" y="209"/>
                </a:cubicBezTo>
                <a:cubicBezTo>
                  <a:pt x="19" y="209"/>
                  <a:pt x="19" y="209"/>
                  <a:pt x="19" y="209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9" y="234"/>
                  <a:pt x="27" y="242"/>
                  <a:pt x="37" y="242"/>
                </a:cubicBezTo>
                <a:cubicBezTo>
                  <a:pt x="47" y="242"/>
                  <a:pt x="55" y="234"/>
                  <a:pt x="55" y="224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2" y="234"/>
                  <a:pt x="130" y="242"/>
                  <a:pt x="140" y="242"/>
                </a:cubicBezTo>
                <a:cubicBezTo>
                  <a:pt x="150" y="242"/>
                  <a:pt x="158" y="234"/>
                  <a:pt x="158" y="224"/>
                </a:cubicBezTo>
                <a:cubicBezTo>
                  <a:pt x="158" y="209"/>
                  <a:pt x="158" y="209"/>
                  <a:pt x="158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70" y="209"/>
                  <a:pt x="177" y="201"/>
                  <a:pt x="177" y="192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7" y="7"/>
                  <a:pt x="170" y="0"/>
                  <a:pt x="160" y="0"/>
                </a:cubicBezTo>
                <a:close/>
                <a:moveTo>
                  <a:pt x="54" y="6"/>
                </a:moveTo>
                <a:cubicBezTo>
                  <a:pt x="123" y="6"/>
                  <a:pt x="123" y="6"/>
                  <a:pt x="123" y="6"/>
                </a:cubicBezTo>
                <a:cubicBezTo>
                  <a:pt x="128" y="6"/>
                  <a:pt x="132" y="10"/>
                  <a:pt x="132" y="15"/>
                </a:cubicBezTo>
                <a:cubicBezTo>
                  <a:pt x="132" y="19"/>
                  <a:pt x="128" y="23"/>
                  <a:pt x="123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49" y="23"/>
                  <a:pt x="45" y="19"/>
                  <a:pt x="45" y="15"/>
                </a:cubicBezTo>
                <a:cubicBezTo>
                  <a:pt x="45" y="10"/>
                  <a:pt x="49" y="6"/>
                  <a:pt x="54" y="6"/>
                </a:cubicBezTo>
                <a:close/>
                <a:moveTo>
                  <a:pt x="28" y="176"/>
                </a:moveTo>
                <a:cubicBezTo>
                  <a:pt x="18" y="176"/>
                  <a:pt x="10" y="168"/>
                  <a:pt x="10" y="158"/>
                </a:cubicBezTo>
                <a:cubicBezTo>
                  <a:pt x="10" y="148"/>
                  <a:pt x="18" y="140"/>
                  <a:pt x="28" y="140"/>
                </a:cubicBezTo>
                <a:cubicBezTo>
                  <a:pt x="38" y="140"/>
                  <a:pt x="46" y="148"/>
                  <a:pt x="46" y="158"/>
                </a:cubicBezTo>
                <a:cubicBezTo>
                  <a:pt x="46" y="168"/>
                  <a:pt x="38" y="176"/>
                  <a:pt x="28" y="176"/>
                </a:cubicBezTo>
                <a:close/>
                <a:moveTo>
                  <a:pt x="28" y="119"/>
                </a:moveTo>
                <a:cubicBezTo>
                  <a:pt x="28" y="109"/>
                  <a:pt x="28" y="109"/>
                  <a:pt x="28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0" y="110"/>
                  <a:pt x="30" y="110"/>
                  <a:pt x="30" y="111"/>
                </a:cubicBezTo>
                <a:cubicBezTo>
                  <a:pt x="30" y="119"/>
                  <a:pt x="30" y="119"/>
                  <a:pt x="30" y="119"/>
                </a:cubicBezTo>
                <a:lnTo>
                  <a:pt x="28" y="119"/>
                </a:lnTo>
                <a:close/>
                <a:moveTo>
                  <a:pt x="62" y="119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0"/>
                  <a:pt x="60" y="110"/>
                  <a:pt x="60" y="109"/>
                </a:cubicBezTo>
                <a:cubicBezTo>
                  <a:pt x="62" y="109"/>
                  <a:pt x="62" y="109"/>
                  <a:pt x="62" y="109"/>
                </a:cubicBezTo>
                <a:lnTo>
                  <a:pt x="62" y="119"/>
                </a:lnTo>
                <a:close/>
                <a:moveTo>
                  <a:pt x="84" y="119"/>
                </a:moveTo>
                <a:cubicBezTo>
                  <a:pt x="74" y="119"/>
                  <a:pt x="74" y="119"/>
                  <a:pt x="74" y="11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3" y="94"/>
                  <a:pt x="68" y="89"/>
                  <a:pt x="62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2" y="89"/>
                  <a:pt x="17" y="94"/>
                  <a:pt x="17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1" y="119"/>
                  <a:pt x="7" y="114"/>
                  <a:pt x="7" y="10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3"/>
                  <a:pt x="11" y="28"/>
                  <a:pt x="17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119"/>
                </a:lnTo>
                <a:close/>
                <a:moveTo>
                  <a:pt x="149" y="176"/>
                </a:moveTo>
                <a:cubicBezTo>
                  <a:pt x="139" y="176"/>
                  <a:pt x="130" y="168"/>
                  <a:pt x="130" y="158"/>
                </a:cubicBezTo>
                <a:cubicBezTo>
                  <a:pt x="130" y="148"/>
                  <a:pt x="139" y="140"/>
                  <a:pt x="149" y="140"/>
                </a:cubicBezTo>
                <a:cubicBezTo>
                  <a:pt x="159" y="140"/>
                  <a:pt x="167" y="148"/>
                  <a:pt x="167" y="158"/>
                </a:cubicBezTo>
                <a:cubicBezTo>
                  <a:pt x="167" y="168"/>
                  <a:pt x="159" y="176"/>
                  <a:pt x="149" y="176"/>
                </a:cubicBezTo>
                <a:close/>
                <a:moveTo>
                  <a:pt x="170" y="109"/>
                </a:moveTo>
                <a:cubicBezTo>
                  <a:pt x="170" y="114"/>
                  <a:pt x="166" y="119"/>
                  <a:pt x="160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28"/>
                  <a:pt x="93" y="28"/>
                  <a:pt x="93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6" y="28"/>
                  <a:pt x="170" y="33"/>
                  <a:pt x="170" y="38"/>
                </a:cubicBezTo>
                <a:lnTo>
                  <a:pt x="170" y="1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69" name="Gruppieren 288"/>
          <p:cNvGrpSpPr/>
          <p:nvPr/>
        </p:nvGrpSpPr>
        <p:grpSpPr>
          <a:xfrm>
            <a:off x="4939385" y="436419"/>
            <a:ext cx="470492" cy="572795"/>
            <a:chOff x="4183201" y="2471526"/>
            <a:chExt cx="376998" cy="428305"/>
          </a:xfrm>
          <a:solidFill>
            <a:schemeClr val="accent1">
              <a:lumMod val="50000"/>
            </a:schemeClr>
          </a:solidFill>
        </p:grpSpPr>
        <p:sp>
          <p:nvSpPr>
            <p:cNvPr id="70" name="Freeform 1028"/>
            <p:cNvSpPr>
              <a:spLocks/>
            </p:cNvSpPr>
            <p:nvPr/>
          </p:nvSpPr>
          <p:spPr bwMode="auto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29"/>
            <p:cNvSpPr>
              <a:spLocks/>
            </p:cNvSpPr>
            <p:nvPr/>
          </p:nvSpPr>
          <p:spPr bwMode="auto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30"/>
            <p:cNvSpPr>
              <a:spLocks/>
            </p:cNvSpPr>
            <p:nvPr/>
          </p:nvSpPr>
          <p:spPr bwMode="auto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31"/>
            <p:cNvSpPr>
              <a:spLocks/>
            </p:cNvSpPr>
            <p:nvPr/>
          </p:nvSpPr>
          <p:spPr bwMode="auto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32"/>
            <p:cNvSpPr>
              <a:spLocks/>
            </p:cNvSpPr>
            <p:nvPr/>
          </p:nvSpPr>
          <p:spPr bwMode="auto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33"/>
            <p:cNvSpPr>
              <a:spLocks/>
            </p:cNvSpPr>
            <p:nvPr/>
          </p:nvSpPr>
          <p:spPr bwMode="auto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34"/>
            <p:cNvSpPr>
              <a:spLocks/>
            </p:cNvSpPr>
            <p:nvPr/>
          </p:nvSpPr>
          <p:spPr bwMode="auto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35"/>
            <p:cNvSpPr>
              <a:spLocks/>
            </p:cNvSpPr>
            <p:nvPr/>
          </p:nvSpPr>
          <p:spPr bwMode="auto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36"/>
            <p:cNvSpPr>
              <a:spLocks/>
            </p:cNvSpPr>
            <p:nvPr/>
          </p:nvSpPr>
          <p:spPr bwMode="auto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37"/>
            <p:cNvSpPr>
              <a:spLocks/>
            </p:cNvSpPr>
            <p:nvPr/>
          </p:nvSpPr>
          <p:spPr bwMode="auto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38"/>
            <p:cNvSpPr>
              <a:spLocks/>
            </p:cNvSpPr>
            <p:nvPr/>
          </p:nvSpPr>
          <p:spPr bwMode="auto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39"/>
            <p:cNvSpPr>
              <a:spLocks/>
            </p:cNvSpPr>
            <p:nvPr/>
          </p:nvSpPr>
          <p:spPr bwMode="auto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40"/>
            <p:cNvSpPr>
              <a:spLocks/>
            </p:cNvSpPr>
            <p:nvPr/>
          </p:nvSpPr>
          <p:spPr bwMode="auto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22"/>
          <p:cNvSpPr>
            <a:spLocks/>
          </p:cNvSpPr>
          <p:nvPr/>
        </p:nvSpPr>
        <p:spPr bwMode="auto">
          <a:xfrm>
            <a:off x="3057420" y="2637726"/>
            <a:ext cx="580413" cy="566450"/>
          </a:xfrm>
          <a:custGeom>
            <a:avLst/>
            <a:gdLst>
              <a:gd name="T0" fmla="*/ 91 w 368"/>
              <a:gd name="T1" fmla="*/ 55 h 307"/>
              <a:gd name="T2" fmla="*/ 27 w 368"/>
              <a:gd name="T3" fmla="*/ 187 h 307"/>
              <a:gd name="T4" fmla="*/ 254 w 368"/>
              <a:gd name="T5" fmla="*/ 84 h 307"/>
              <a:gd name="T6" fmla="*/ 5 w 368"/>
              <a:gd name="T7" fmla="*/ 283 h 307"/>
              <a:gd name="T8" fmla="*/ 31 w 368"/>
              <a:gd name="T9" fmla="*/ 295 h 307"/>
              <a:gd name="T10" fmla="*/ 73 w 368"/>
              <a:gd name="T11" fmla="*/ 230 h 307"/>
              <a:gd name="T12" fmla="*/ 214 w 368"/>
              <a:gd name="T13" fmla="*/ 228 h 307"/>
              <a:gd name="T14" fmla="*/ 349 w 368"/>
              <a:gd name="T15" fmla="*/ 53 h 307"/>
              <a:gd name="T16" fmla="*/ 91 w 368"/>
              <a:gd name="T17" fmla="*/ 5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7">
                <a:moveTo>
                  <a:pt x="91" y="55"/>
                </a:moveTo>
                <a:cubicBezTo>
                  <a:pt x="21" y="96"/>
                  <a:pt x="25" y="162"/>
                  <a:pt x="27" y="187"/>
                </a:cubicBezTo>
                <a:cubicBezTo>
                  <a:pt x="118" y="79"/>
                  <a:pt x="254" y="84"/>
                  <a:pt x="254" y="84"/>
                </a:cubicBezTo>
                <a:cubicBezTo>
                  <a:pt x="254" y="84"/>
                  <a:pt x="61" y="151"/>
                  <a:pt x="5" y="283"/>
                </a:cubicBezTo>
                <a:cubicBezTo>
                  <a:pt x="0" y="294"/>
                  <a:pt x="26" y="307"/>
                  <a:pt x="31" y="295"/>
                </a:cubicBezTo>
                <a:cubicBezTo>
                  <a:pt x="49" y="258"/>
                  <a:pt x="73" y="230"/>
                  <a:pt x="73" y="230"/>
                </a:cubicBezTo>
                <a:cubicBezTo>
                  <a:pt x="108" y="244"/>
                  <a:pt x="170" y="259"/>
                  <a:pt x="214" y="228"/>
                </a:cubicBezTo>
                <a:cubicBezTo>
                  <a:pt x="272" y="188"/>
                  <a:pt x="266" y="97"/>
                  <a:pt x="349" y="53"/>
                </a:cubicBezTo>
                <a:cubicBezTo>
                  <a:pt x="368" y="43"/>
                  <a:pt x="186" y="0"/>
                  <a:pt x="91" y="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5" name="Gruppieren 45"/>
          <p:cNvGrpSpPr/>
          <p:nvPr/>
        </p:nvGrpSpPr>
        <p:grpSpPr>
          <a:xfrm>
            <a:off x="5693354" y="2008597"/>
            <a:ext cx="717641" cy="515513"/>
            <a:chOff x="2938815" y="2260313"/>
            <a:chExt cx="1671004" cy="1027113"/>
          </a:xfrm>
          <a:solidFill>
            <a:schemeClr val="accent1">
              <a:lumMod val="50000"/>
            </a:schemeClr>
          </a:solidFill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kstSylinder 88"/>
          <p:cNvSpPr txBox="1"/>
          <p:nvPr/>
        </p:nvSpPr>
        <p:spPr>
          <a:xfrm>
            <a:off x="2957871" y="1477153"/>
            <a:ext cx="1304203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Fylkesveier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Kollektivtransport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Regionale flyruter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Jernbanetjenester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Bredbånd</a:t>
            </a:r>
          </a:p>
        </p:txBody>
      </p:sp>
      <p:sp>
        <p:nvSpPr>
          <p:cNvPr id="90" name="TekstSylinder 89"/>
          <p:cNvSpPr txBox="1"/>
          <p:nvPr/>
        </p:nvSpPr>
        <p:spPr>
          <a:xfrm>
            <a:off x="4510002" y="974918"/>
            <a:ext cx="1498265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Næring, innovasjon og forskning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Videregående opplæring, fagskoler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Etter- og videreutdanning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Integrering</a:t>
            </a:r>
          </a:p>
        </p:txBody>
      </p:sp>
      <p:sp>
        <p:nvSpPr>
          <p:cNvPr id="91" name="TekstSylinder 90"/>
          <p:cNvSpPr txBox="1"/>
          <p:nvPr/>
        </p:nvSpPr>
        <p:spPr>
          <a:xfrm>
            <a:off x="2686754" y="3254535"/>
            <a:ext cx="13786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Klima og miljø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Friluftsliv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Ressursforvaltning</a:t>
            </a:r>
          </a:p>
        </p:txBody>
      </p:sp>
      <p:sp>
        <p:nvSpPr>
          <p:cNvPr id="92" name="TekstSylinder 91"/>
          <p:cNvSpPr txBox="1"/>
          <p:nvPr/>
        </p:nvSpPr>
        <p:spPr>
          <a:xfrm>
            <a:off x="4322652" y="3859566"/>
            <a:ext cx="123848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Kultur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Idrett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Kulturminnevern</a:t>
            </a:r>
          </a:p>
        </p:txBody>
      </p:sp>
      <p:sp>
        <p:nvSpPr>
          <p:cNvPr id="93" name="TekstSylinder 92"/>
          <p:cNvSpPr txBox="1"/>
          <p:nvPr/>
        </p:nvSpPr>
        <p:spPr>
          <a:xfrm>
            <a:off x="5729123" y="2598173"/>
            <a:ext cx="1126521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Folkehelse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Barnevern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Familievern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Tannhelse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PP-tjenester</a:t>
            </a:r>
          </a:p>
        </p:txBody>
      </p:sp>
      <p:pic>
        <p:nvPicPr>
          <p:cNvPr id="41" name="Bilde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8047" l="2153" r="97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2907" y="3126119"/>
            <a:ext cx="1030093" cy="6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Næring, kompetanse og integrering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2516" y="1466225"/>
            <a:ext cx="8229600" cy="33944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nb-NO" sz="4000" dirty="0" smtClean="0"/>
              <a:t>Bakgrunn</a:t>
            </a:r>
          </a:p>
          <a:p>
            <a:pPr lvl="1"/>
            <a:r>
              <a:rPr lang="nb-NO" sz="3600" dirty="0" smtClean="0"/>
              <a:t>Nasjonal velstand og velferd bygger på regionenes evne til å utvikle særlige fortrinn innenfor rammen av en globalisert økonomi</a:t>
            </a:r>
          </a:p>
          <a:p>
            <a:pPr lvl="1"/>
            <a:r>
              <a:rPr lang="nb-NO" sz="3600" dirty="0" smtClean="0"/>
              <a:t>Dette gjelder i særlig grad for små, åpne økonomier som den norske</a:t>
            </a:r>
          </a:p>
          <a:p>
            <a:pPr marL="457200" lvl="1" indent="0">
              <a:buNone/>
            </a:pPr>
            <a:r>
              <a:rPr lang="nb-NO" sz="3600" dirty="0" smtClean="0"/>
              <a:t> </a:t>
            </a:r>
          </a:p>
          <a:p>
            <a:r>
              <a:rPr lang="nb-NO" sz="4000" dirty="0" smtClean="0"/>
              <a:t>Utvalgets</a:t>
            </a:r>
            <a:r>
              <a:rPr lang="nb-NO" sz="4000" baseline="0" dirty="0" smtClean="0"/>
              <a:t> </a:t>
            </a:r>
            <a:r>
              <a:rPr lang="nb-NO" sz="4000" dirty="0" smtClean="0"/>
              <a:t>strategi</a:t>
            </a:r>
          </a:p>
          <a:p>
            <a:pPr lvl="1"/>
            <a:r>
              <a:rPr lang="nb-NO" sz="3600" dirty="0" smtClean="0"/>
              <a:t>Kople næringspolitikken tettere til forsknings-, kompetanse- og innovasjonspolitikken</a:t>
            </a:r>
          </a:p>
          <a:p>
            <a:pPr lvl="1"/>
            <a:r>
              <a:rPr lang="nb-NO" sz="3600" dirty="0" smtClean="0"/>
              <a:t>Regionalisere så mye av politikkutformingen som mulig for å nå nasjonale verdiskapingsmål </a:t>
            </a:r>
          </a:p>
          <a:p>
            <a:pPr lvl="1"/>
            <a:r>
              <a:rPr lang="nb-NO" sz="3600" dirty="0" smtClean="0"/>
              <a:t>Koble tettere kompetanse- og integreringspolitikken</a:t>
            </a:r>
          </a:p>
        </p:txBody>
      </p:sp>
      <p:sp>
        <p:nvSpPr>
          <p:cNvPr id="4" name="Ellipse 3"/>
          <p:cNvSpPr/>
          <p:nvPr/>
        </p:nvSpPr>
        <p:spPr>
          <a:xfrm>
            <a:off x="119727" y="257845"/>
            <a:ext cx="1003758" cy="99529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grpSp>
        <p:nvGrpSpPr>
          <p:cNvPr id="5" name="Gruppieren 288"/>
          <p:cNvGrpSpPr/>
          <p:nvPr/>
        </p:nvGrpSpPr>
        <p:grpSpPr>
          <a:xfrm>
            <a:off x="380476" y="542911"/>
            <a:ext cx="482259" cy="484612"/>
            <a:chOff x="4183201" y="2471526"/>
            <a:chExt cx="376998" cy="428305"/>
          </a:xfrm>
          <a:solidFill>
            <a:schemeClr val="accent1">
              <a:lumMod val="50000"/>
            </a:schemeClr>
          </a:solidFill>
        </p:grpSpPr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auto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auto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auto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auto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auto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auto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35"/>
            <p:cNvSpPr>
              <a:spLocks/>
            </p:cNvSpPr>
            <p:nvPr/>
          </p:nvSpPr>
          <p:spPr bwMode="auto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36"/>
            <p:cNvSpPr>
              <a:spLocks/>
            </p:cNvSpPr>
            <p:nvPr/>
          </p:nvSpPr>
          <p:spPr bwMode="auto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37"/>
            <p:cNvSpPr>
              <a:spLocks/>
            </p:cNvSpPr>
            <p:nvPr/>
          </p:nvSpPr>
          <p:spPr bwMode="auto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38"/>
            <p:cNvSpPr>
              <a:spLocks/>
            </p:cNvSpPr>
            <p:nvPr/>
          </p:nvSpPr>
          <p:spPr bwMode="auto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39"/>
            <p:cNvSpPr>
              <a:spLocks/>
            </p:cNvSpPr>
            <p:nvPr/>
          </p:nvSpPr>
          <p:spPr bwMode="auto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40"/>
            <p:cNvSpPr>
              <a:spLocks/>
            </p:cNvSpPr>
            <p:nvPr/>
          </p:nvSpPr>
          <p:spPr bwMode="auto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7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880" y="402041"/>
            <a:ext cx="6170807" cy="857250"/>
          </a:xfrm>
        </p:spPr>
        <p:txBody>
          <a:bodyPr>
            <a:normAutofit fontScale="90000"/>
          </a:bodyPr>
          <a:lstStyle/>
          <a:p>
            <a:pPr algn="l"/>
            <a:r>
              <a:rPr lang="nb-NO" sz="3600" dirty="0"/>
              <a:t>Utvalget foreslår: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282" y="1071656"/>
            <a:ext cx="8229600" cy="3909517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nb-NO" sz="4400" b="1" dirty="0" smtClean="0">
                <a:latin typeface="+mj-lt"/>
                <a:ea typeface="+mj-ea"/>
                <a:cs typeface="+mj-cs"/>
              </a:rPr>
              <a:t>Innovasjon og næringsutvikling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Økt eierskap Innovasjon Norge 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Økt ansvar som oppdragsgiver Innovasjon </a:t>
            </a:r>
            <a:r>
              <a:rPr lang="nb-NO" sz="3400" dirty="0">
                <a:latin typeface="+mj-lt"/>
                <a:ea typeface="+mj-ea"/>
                <a:cs typeface="+mj-cs"/>
              </a:rPr>
              <a:t>N</a:t>
            </a:r>
            <a:r>
              <a:rPr lang="nb-NO" sz="3400" dirty="0" smtClean="0">
                <a:latin typeface="+mj-lt"/>
                <a:ea typeface="+mj-ea"/>
                <a:cs typeface="+mj-cs"/>
              </a:rPr>
              <a:t>orge og Forskingsrådet 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Oppgaver tillagt SIVA 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IBU-midler og ansvaret for regionalt næringsprogram 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Oppgaver tillagt Distriktssenteret</a:t>
            </a:r>
          </a:p>
          <a:p>
            <a:pPr lvl="0"/>
            <a:r>
              <a:rPr lang="nb-NO" sz="3400" dirty="0" smtClean="0">
                <a:latin typeface="+mj-lt"/>
                <a:ea typeface="+mj-ea"/>
                <a:cs typeface="+mj-cs"/>
              </a:rPr>
              <a:t>Midler i Nordområde-satsningen </a:t>
            </a:r>
          </a:p>
          <a:p>
            <a:pPr marL="0" lvl="0" indent="0">
              <a:buNone/>
            </a:pPr>
            <a:r>
              <a:rPr lang="nb-NO" sz="3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nb-NO" sz="3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Forenkling: dialogen med IN om næringsrettet innsats i fylket samles hos en aktør</a:t>
            </a:r>
            <a:endParaRPr lang="nb-NO" sz="3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endParaRPr lang="nb-NO" sz="3400" b="1" dirty="0" smtClean="0"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nb-NO" sz="4000" b="1" dirty="0" smtClean="0"/>
              <a:t>Kompetanse</a:t>
            </a:r>
          </a:p>
          <a:p>
            <a:r>
              <a:rPr lang="nb-NO" sz="3600" dirty="0" smtClean="0"/>
              <a:t>Karriereveiledning</a:t>
            </a:r>
          </a:p>
          <a:p>
            <a:r>
              <a:rPr lang="nb-NO" sz="3600" dirty="0" smtClean="0"/>
              <a:t>Etter </a:t>
            </a:r>
            <a:r>
              <a:rPr lang="nb-NO" sz="3600" dirty="0"/>
              <a:t>og videreutdanning – kompetansepolitikk</a:t>
            </a:r>
          </a:p>
          <a:p>
            <a:pPr marL="0" lvl="0" indent="0">
              <a:buNone/>
            </a:pPr>
            <a:endParaRPr lang="nb-NO" sz="4000" dirty="0" smtClean="0"/>
          </a:p>
          <a:p>
            <a:pPr marL="0" lvl="0" indent="0">
              <a:buNone/>
            </a:pPr>
            <a:r>
              <a:rPr lang="nb-NO" sz="4000" b="1" dirty="0" smtClean="0"/>
              <a:t>Integrering</a:t>
            </a:r>
          </a:p>
          <a:p>
            <a:r>
              <a:rPr lang="nb-NO" sz="3600" dirty="0" smtClean="0"/>
              <a:t>Veiledning </a:t>
            </a:r>
            <a:r>
              <a:rPr lang="nb-NO" sz="3600" dirty="0"/>
              <a:t>og oppfølgingsansvar overfor kommunene  </a:t>
            </a:r>
            <a:endParaRPr lang="nb-NO" dirty="0">
              <a:solidFill>
                <a:srgbClr val="FF0000"/>
              </a:solidFill>
            </a:endParaRPr>
          </a:p>
          <a:p>
            <a:pPr lvl="0"/>
            <a:endParaRPr lang="nb-NO" sz="3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55D4-E68D-4776-8CC8-8A07031D148A}" type="datetime1">
              <a:rPr lang="nb-NO" smtClean="0"/>
              <a:t>28.02.2018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23</a:t>
            </a:fld>
            <a:endParaRPr lang="nb-NO"/>
          </a:p>
        </p:txBody>
      </p:sp>
      <p:sp>
        <p:nvSpPr>
          <p:cNvPr id="7" name="Ellipse 3"/>
          <p:cNvSpPr/>
          <p:nvPr/>
        </p:nvSpPr>
        <p:spPr>
          <a:xfrm>
            <a:off x="347103" y="100004"/>
            <a:ext cx="1003758" cy="99529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grpSp>
        <p:nvGrpSpPr>
          <p:cNvPr id="8" name="Gruppieren 288"/>
          <p:cNvGrpSpPr/>
          <p:nvPr/>
        </p:nvGrpSpPr>
        <p:grpSpPr>
          <a:xfrm>
            <a:off x="607852" y="355346"/>
            <a:ext cx="482259" cy="484612"/>
            <a:chOff x="4183201" y="2471526"/>
            <a:chExt cx="376998" cy="428305"/>
          </a:xfrm>
          <a:solidFill>
            <a:schemeClr val="accent1">
              <a:lumMod val="50000"/>
            </a:schemeClr>
          </a:solidFill>
        </p:grpSpPr>
        <p:sp>
          <p:nvSpPr>
            <p:cNvPr id="9" name="Freeform 1028"/>
            <p:cNvSpPr>
              <a:spLocks/>
            </p:cNvSpPr>
            <p:nvPr/>
          </p:nvSpPr>
          <p:spPr bwMode="auto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29"/>
            <p:cNvSpPr>
              <a:spLocks/>
            </p:cNvSpPr>
            <p:nvPr/>
          </p:nvSpPr>
          <p:spPr bwMode="auto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30"/>
            <p:cNvSpPr>
              <a:spLocks/>
            </p:cNvSpPr>
            <p:nvPr/>
          </p:nvSpPr>
          <p:spPr bwMode="auto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31"/>
            <p:cNvSpPr>
              <a:spLocks/>
            </p:cNvSpPr>
            <p:nvPr/>
          </p:nvSpPr>
          <p:spPr bwMode="auto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32"/>
            <p:cNvSpPr>
              <a:spLocks/>
            </p:cNvSpPr>
            <p:nvPr/>
          </p:nvSpPr>
          <p:spPr bwMode="auto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33"/>
            <p:cNvSpPr>
              <a:spLocks/>
            </p:cNvSpPr>
            <p:nvPr/>
          </p:nvSpPr>
          <p:spPr bwMode="auto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34"/>
            <p:cNvSpPr>
              <a:spLocks/>
            </p:cNvSpPr>
            <p:nvPr/>
          </p:nvSpPr>
          <p:spPr bwMode="auto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35"/>
            <p:cNvSpPr>
              <a:spLocks/>
            </p:cNvSpPr>
            <p:nvPr/>
          </p:nvSpPr>
          <p:spPr bwMode="auto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36"/>
            <p:cNvSpPr>
              <a:spLocks/>
            </p:cNvSpPr>
            <p:nvPr/>
          </p:nvSpPr>
          <p:spPr bwMode="auto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37"/>
            <p:cNvSpPr>
              <a:spLocks/>
            </p:cNvSpPr>
            <p:nvPr/>
          </p:nvSpPr>
          <p:spPr bwMode="auto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38"/>
            <p:cNvSpPr>
              <a:spLocks/>
            </p:cNvSpPr>
            <p:nvPr/>
          </p:nvSpPr>
          <p:spPr bwMode="auto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39"/>
            <p:cNvSpPr>
              <a:spLocks/>
            </p:cNvSpPr>
            <p:nvPr/>
          </p:nvSpPr>
          <p:spPr bwMode="auto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40"/>
            <p:cNvSpPr>
              <a:spLocks/>
            </p:cNvSpPr>
            <p:nvPr/>
          </p:nvSpPr>
          <p:spPr bwMode="auto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Klima, miljø og naturressurser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63638"/>
            <a:ext cx="8229600" cy="357986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nb-NO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Bakgrunn</a:t>
            </a:r>
          </a:p>
          <a:p>
            <a:pPr lvl="1"/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Miljø- og klimautfordringer er sammensatte, sektorovergripende og tverrfaglige. </a:t>
            </a:r>
          </a:p>
          <a:p>
            <a:pPr lvl="1"/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Fragmentert forvaltning der like</a:t>
            </a:r>
            <a:r>
              <a:rPr lang="nb-NO" sz="40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oppgaver er spredt på flere aktører</a:t>
            </a:r>
            <a:endParaRPr lang="nb-NO" sz="36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Klimaloven trådte i kraft 1.1.2018 – svært ambisiøse mål</a:t>
            </a:r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hvordan nå dem?</a:t>
            </a:r>
          </a:p>
          <a:p>
            <a:pPr lvl="1"/>
            <a:r>
              <a:rPr lang="nb-NO" sz="4000" dirty="0"/>
              <a:t>Ingen har totalansvar for regional samordning som er særlig problematisk </a:t>
            </a:r>
            <a:r>
              <a:rPr lang="nb-NO" sz="4000" dirty="0" err="1"/>
              <a:t>ift</a:t>
            </a:r>
            <a:r>
              <a:rPr lang="nb-NO" sz="4000" dirty="0"/>
              <a:t>  implementering av klimapolitikk</a:t>
            </a:r>
          </a:p>
          <a:p>
            <a:pPr lvl="1"/>
            <a:r>
              <a:rPr lang="nb-NO" sz="4000" baseline="0" dirty="0" smtClean="0">
                <a:latin typeface="+mj-lt"/>
                <a:ea typeface="+mj-ea"/>
                <a:cs typeface="+mj-cs"/>
              </a:rPr>
              <a:t>Fylkeskommunene ikke ansvarliggjort i vekst-vern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 vurderinger </a:t>
            </a:r>
          </a:p>
          <a:p>
            <a:pPr marL="457200" lvl="1" indent="0">
              <a:buNone/>
            </a:pPr>
            <a:endParaRPr lang="nb-NO" sz="40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nb-NO" sz="4400" dirty="0" smtClean="0">
                <a:latin typeface="+mj-lt"/>
                <a:ea typeface="+mj-ea"/>
                <a:cs typeface="+mj-cs"/>
              </a:rPr>
              <a:t>Utvalgets</a:t>
            </a:r>
            <a:r>
              <a:rPr lang="nb-NO" sz="4400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nb-NO" sz="4400" dirty="0" smtClean="0">
                <a:latin typeface="+mj-lt"/>
                <a:ea typeface="+mj-ea"/>
                <a:cs typeface="+mj-cs"/>
              </a:rPr>
              <a:t>strategi</a:t>
            </a:r>
          </a:p>
          <a:p>
            <a:pPr lvl="1"/>
            <a:r>
              <a:rPr lang="nb-NO" sz="40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Klimamålene må integreres i ulike sektorer. 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Oppnås ved å legges til et nivå som har et </a:t>
            </a:r>
            <a:r>
              <a:rPr lang="nb-NO" sz="4000" i="1" dirty="0" smtClean="0">
                <a:latin typeface="+mj-lt"/>
                <a:ea typeface="+mj-ea"/>
                <a:cs typeface="+mj-cs"/>
              </a:rPr>
              <a:t>helhets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ansvar.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Samle oppgaveportefølje og kompetansemiljøene </a:t>
            </a:r>
          </a:p>
          <a:p>
            <a:pPr lvl="1"/>
            <a:r>
              <a:rPr lang="nb-NO" sz="40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Gjøre et klart skille mellom kontroll og tilsynsoppgaver som legges til fylkesmannen og øvrige</a:t>
            </a:r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oppgaver som legges til fylkeskommunene (artsforvaltning, klima, konsesjoner vann/vind)</a:t>
            </a:r>
            <a:endParaRPr lang="nb-NO" sz="40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326998" y="273844"/>
            <a:ext cx="1099664" cy="10953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609487" y="592004"/>
            <a:ext cx="534687" cy="512500"/>
          </a:xfrm>
          <a:custGeom>
            <a:avLst/>
            <a:gdLst>
              <a:gd name="T0" fmla="*/ 91 w 368"/>
              <a:gd name="T1" fmla="*/ 55 h 307"/>
              <a:gd name="T2" fmla="*/ 27 w 368"/>
              <a:gd name="T3" fmla="*/ 187 h 307"/>
              <a:gd name="T4" fmla="*/ 254 w 368"/>
              <a:gd name="T5" fmla="*/ 84 h 307"/>
              <a:gd name="T6" fmla="*/ 5 w 368"/>
              <a:gd name="T7" fmla="*/ 283 h 307"/>
              <a:gd name="T8" fmla="*/ 31 w 368"/>
              <a:gd name="T9" fmla="*/ 295 h 307"/>
              <a:gd name="T10" fmla="*/ 73 w 368"/>
              <a:gd name="T11" fmla="*/ 230 h 307"/>
              <a:gd name="T12" fmla="*/ 214 w 368"/>
              <a:gd name="T13" fmla="*/ 228 h 307"/>
              <a:gd name="T14" fmla="*/ 349 w 368"/>
              <a:gd name="T15" fmla="*/ 53 h 307"/>
              <a:gd name="T16" fmla="*/ 91 w 368"/>
              <a:gd name="T17" fmla="*/ 5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7">
                <a:moveTo>
                  <a:pt x="91" y="55"/>
                </a:moveTo>
                <a:cubicBezTo>
                  <a:pt x="21" y="96"/>
                  <a:pt x="25" y="162"/>
                  <a:pt x="27" y="187"/>
                </a:cubicBezTo>
                <a:cubicBezTo>
                  <a:pt x="118" y="79"/>
                  <a:pt x="254" y="84"/>
                  <a:pt x="254" y="84"/>
                </a:cubicBezTo>
                <a:cubicBezTo>
                  <a:pt x="254" y="84"/>
                  <a:pt x="61" y="151"/>
                  <a:pt x="5" y="283"/>
                </a:cubicBezTo>
                <a:cubicBezTo>
                  <a:pt x="0" y="294"/>
                  <a:pt x="26" y="307"/>
                  <a:pt x="31" y="295"/>
                </a:cubicBezTo>
                <a:cubicBezTo>
                  <a:pt x="49" y="258"/>
                  <a:pt x="73" y="230"/>
                  <a:pt x="73" y="230"/>
                </a:cubicBezTo>
                <a:cubicBezTo>
                  <a:pt x="108" y="244"/>
                  <a:pt x="170" y="259"/>
                  <a:pt x="214" y="228"/>
                </a:cubicBezTo>
                <a:cubicBezTo>
                  <a:pt x="272" y="188"/>
                  <a:pt x="266" y="97"/>
                  <a:pt x="349" y="53"/>
                </a:cubicBezTo>
                <a:cubicBezTo>
                  <a:pt x="368" y="43"/>
                  <a:pt x="186" y="0"/>
                  <a:pt x="91" y="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Samferdsel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07654"/>
            <a:ext cx="8229600" cy="259228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nb-NO" sz="4400" dirty="0" smtClean="0">
                <a:latin typeface="+mj-lt"/>
                <a:ea typeface="+mj-ea"/>
                <a:cs typeface="+mj-cs"/>
              </a:rPr>
              <a:t>Bakgrunn</a:t>
            </a:r>
          </a:p>
          <a:p>
            <a:pPr lvl="1"/>
            <a:r>
              <a:rPr lang="nb-NO" sz="3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Fylkeskommunene er største aktør  og har ansvaret for fylkesveier</a:t>
            </a:r>
            <a:r>
              <a:rPr lang="nb-NO" sz="3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og </a:t>
            </a:r>
            <a:r>
              <a:rPr lang="nb-NO" sz="3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kollektivtransport </a:t>
            </a:r>
          </a:p>
          <a:p>
            <a:pPr marL="457200" lvl="1" indent="0">
              <a:buNone/>
            </a:pPr>
            <a:endParaRPr lang="nb-NO" sz="3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nb-NO" sz="4400" baseline="0" dirty="0" smtClean="0">
                <a:latin typeface="+mj-lt"/>
                <a:ea typeface="+mj-ea"/>
                <a:cs typeface="+mj-cs"/>
              </a:rPr>
              <a:t> Utvalgets </a:t>
            </a:r>
            <a:r>
              <a:rPr lang="nb-NO" sz="4400" dirty="0" smtClean="0">
                <a:latin typeface="+mj-lt"/>
                <a:ea typeface="+mj-ea"/>
                <a:cs typeface="+mj-cs"/>
              </a:rPr>
              <a:t>strategi</a:t>
            </a:r>
          </a:p>
          <a:p>
            <a:pPr lvl="1"/>
            <a:r>
              <a:rPr lang="nb-NO" sz="3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Samle flere av virkemidlene på feltet i fylkeskommunene fordi transportformer må ses i sammenheng (kjøp av togruter, tilskudd til bredbånd)</a:t>
            </a:r>
          </a:p>
          <a:p>
            <a:pPr lvl="1"/>
            <a:r>
              <a:rPr lang="nb-NO" sz="3400" u="sng" dirty="0" smtClean="0">
                <a:latin typeface="+mj-lt"/>
                <a:ea typeface="+mj-ea"/>
                <a:cs typeface="+mj-cs"/>
              </a:rPr>
              <a:t>Gir koblinger mot miljø og klima, næringsutvikling</a:t>
            </a:r>
            <a:endParaRPr lang="nb-NO" sz="3400" u="sng" dirty="0"/>
          </a:p>
        </p:txBody>
      </p:sp>
      <p:sp>
        <p:nvSpPr>
          <p:cNvPr id="4" name="Ellipse 3"/>
          <p:cNvSpPr/>
          <p:nvPr/>
        </p:nvSpPr>
        <p:spPr>
          <a:xfrm>
            <a:off x="297408" y="185280"/>
            <a:ext cx="1159611" cy="11094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5" name="Freeform 11"/>
          <p:cNvSpPr>
            <a:spLocks noEditPoints="1"/>
          </p:cNvSpPr>
          <p:nvPr/>
        </p:nvSpPr>
        <p:spPr bwMode="gray">
          <a:xfrm>
            <a:off x="690761" y="536095"/>
            <a:ext cx="372903" cy="469669"/>
          </a:xfrm>
          <a:custGeom>
            <a:avLst/>
            <a:gdLst>
              <a:gd name="T0" fmla="*/ 58 w 177"/>
              <a:gd name="T1" fmla="*/ 74 h 242"/>
              <a:gd name="T2" fmla="*/ 32 w 177"/>
              <a:gd name="T3" fmla="*/ 74 h 242"/>
              <a:gd name="T4" fmla="*/ 160 w 177"/>
              <a:gd name="T5" fmla="*/ 0 h 242"/>
              <a:gd name="T6" fmla="*/ 0 w 177"/>
              <a:gd name="T7" fmla="*/ 17 h 242"/>
              <a:gd name="T8" fmla="*/ 17 w 177"/>
              <a:gd name="T9" fmla="*/ 209 h 242"/>
              <a:gd name="T10" fmla="*/ 19 w 177"/>
              <a:gd name="T11" fmla="*/ 224 h 242"/>
              <a:gd name="T12" fmla="*/ 55 w 177"/>
              <a:gd name="T13" fmla="*/ 224 h 242"/>
              <a:gd name="T14" fmla="*/ 122 w 177"/>
              <a:gd name="T15" fmla="*/ 209 h 242"/>
              <a:gd name="T16" fmla="*/ 140 w 177"/>
              <a:gd name="T17" fmla="*/ 242 h 242"/>
              <a:gd name="T18" fmla="*/ 158 w 177"/>
              <a:gd name="T19" fmla="*/ 209 h 242"/>
              <a:gd name="T20" fmla="*/ 177 w 177"/>
              <a:gd name="T21" fmla="*/ 192 h 242"/>
              <a:gd name="T22" fmla="*/ 160 w 177"/>
              <a:gd name="T23" fmla="*/ 0 h 242"/>
              <a:gd name="T24" fmla="*/ 123 w 177"/>
              <a:gd name="T25" fmla="*/ 6 h 242"/>
              <a:gd name="T26" fmla="*/ 123 w 177"/>
              <a:gd name="T27" fmla="*/ 23 h 242"/>
              <a:gd name="T28" fmla="*/ 45 w 177"/>
              <a:gd name="T29" fmla="*/ 15 h 242"/>
              <a:gd name="T30" fmla="*/ 28 w 177"/>
              <a:gd name="T31" fmla="*/ 176 h 242"/>
              <a:gd name="T32" fmla="*/ 28 w 177"/>
              <a:gd name="T33" fmla="*/ 140 h 242"/>
              <a:gd name="T34" fmla="*/ 28 w 177"/>
              <a:gd name="T35" fmla="*/ 176 h 242"/>
              <a:gd name="T36" fmla="*/ 28 w 177"/>
              <a:gd name="T37" fmla="*/ 109 h 242"/>
              <a:gd name="T38" fmla="*/ 30 w 177"/>
              <a:gd name="T39" fmla="*/ 109 h 242"/>
              <a:gd name="T40" fmla="*/ 30 w 177"/>
              <a:gd name="T41" fmla="*/ 119 h 242"/>
              <a:gd name="T42" fmla="*/ 62 w 177"/>
              <a:gd name="T43" fmla="*/ 119 h 242"/>
              <a:gd name="T44" fmla="*/ 60 w 177"/>
              <a:gd name="T45" fmla="*/ 111 h 242"/>
              <a:gd name="T46" fmla="*/ 62 w 177"/>
              <a:gd name="T47" fmla="*/ 109 h 242"/>
              <a:gd name="T48" fmla="*/ 84 w 177"/>
              <a:gd name="T49" fmla="*/ 119 h 242"/>
              <a:gd name="T50" fmla="*/ 74 w 177"/>
              <a:gd name="T51" fmla="*/ 100 h 242"/>
              <a:gd name="T52" fmla="*/ 62 w 177"/>
              <a:gd name="T53" fmla="*/ 89 h 242"/>
              <a:gd name="T54" fmla="*/ 17 w 177"/>
              <a:gd name="T55" fmla="*/ 100 h 242"/>
              <a:gd name="T56" fmla="*/ 17 w 177"/>
              <a:gd name="T57" fmla="*/ 119 h 242"/>
              <a:gd name="T58" fmla="*/ 7 w 177"/>
              <a:gd name="T59" fmla="*/ 38 h 242"/>
              <a:gd name="T60" fmla="*/ 84 w 177"/>
              <a:gd name="T61" fmla="*/ 28 h 242"/>
              <a:gd name="T62" fmla="*/ 149 w 177"/>
              <a:gd name="T63" fmla="*/ 176 h 242"/>
              <a:gd name="T64" fmla="*/ 149 w 177"/>
              <a:gd name="T65" fmla="*/ 140 h 242"/>
              <a:gd name="T66" fmla="*/ 149 w 177"/>
              <a:gd name="T67" fmla="*/ 176 h 242"/>
              <a:gd name="T68" fmla="*/ 160 w 177"/>
              <a:gd name="T69" fmla="*/ 119 h 242"/>
              <a:gd name="T70" fmla="*/ 93 w 177"/>
              <a:gd name="T71" fmla="*/ 28 h 242"/>
              <a:gd name="T72" fmla="*/ 170 w 177"/>
              <a:gd name="T73" fmla="*/ 3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242">
                <a:moveTo>
                  <a:pt x="45" y="87"/>
                </a:moveTo>
                <a:cubicBezTo>
                  <a:pt x="52" y="87"/>
                  <a:pt x="58" y="81"/>
                  <a:pt x="58" y="74"/>
                </a:cubicBezTo>
                <a:cubicBezTo>
                  <a:pt x="58" y="67"/>
                  <a:pt x="52" y="61"/>
                  <a:pt x="45" y="61"/>
                </a:cubicBezTo>
                <a:cubicBezTo>
                  <a:pt x="38" y="61"/>
                  <a:pt x="32" y="67"/>
                  <a:pt x="32" y="74"/>
                </a:cubicBezTo>
                <a:cubicBezTo>
                  <a:pt x="32" y="81"/>
                  <a:pt x="38" y="87"/>
                  <a:pt x="45" y="87"/>
                </a:cubicBezTo>
                <a:close/>
                <a:moveTo>
                  <a:pt x="16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1"/>
                  <a:pt x="7" y="209"/>
                  <a:pt x="17" y="209"/>
                </a:cubicBezTo>
                <a:cubicBezTo>
                  <a:pt x="19" y="209"/>
                  <a:pt x="19" y="209"/>
                  <a:pt x="19" y="209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9" y="234"/>
                  <a:pt x="27" y="242"/>
                  <a:pt x="37" y="242"/>
                </a:cubicBezTo>
                <a:cubicBezTo>
                  <a:pt x="47" y="242"/>
                  <a:pt x="55" y="234"/>
                  <a:pt x="55" y="224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2" y="234"/>
                  <a:pt x="130" y="242"/>
                  <a:pt x="140" y="242"/>
                </a:cubicBezTo>
                <a:cubicBezTo>
                  <a:pt x="150" y="242"/>
                  <a:pt x="158" y="234"/>
                  <a:pt x="158" y="224"/>
                </a:cubicBezTo>
                <a:cubicBezTo>
                  <a:pt x="158" y="209"/>
                  <a:pt x="158" y="209"/>
                  <a:pt x="158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70" y="209"/>
                  <a:pt x="177" y="201"/>
                  <a:pt x="177" y="192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7" y="7"/>
                  <a:pt x="170" y="0"/>
                  <a:pt x="160" y="0"/>
                </a:cubicBezTo>
                <a:close/>
                <a:moveTo>
                  <a:pt x="54" y="6"/>
                </a:moveTo>
                <a:cubicBezTo>
                  <a:pt x="123" y="6"/>
                  <a:pt x="123" y="6"/>
                  <a:pt x="123" y="6"/>
                </a:cubicBezTo>
                <a:cubicBezTo>
                  <a:pt x="128" y="6"/>
                  <a:pt x="132" y="10"/>
                  <a:pt x="132" y="15"/>
                </a:cubicBezTo>
                <a:cubicBezTo>
                  <a:pt x="132" y="19"/>
                  <a:pt x="128" y="23"/>
                  <a:pt x="123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49" y="23"/>
                  <a:pt x="45" y="19"/>
                  <a:pt x="45" y="15"/>
                </a:cubicBezTo>
                <a:cubicBezTo>
                  <a:pt x="45" y="10"/>
                  <a:pt x="49" y="6"/>
                  <a:pt x="54" y="6"/>
                </a:cubicBezTo>
                <a:close/>
                <a:moveTo>
                  <a:pt x="28" y="176"/>
                </a:moveTo>
                <a:cubicBezTo>
                  <a:pt x="18" y="176"/>
                  <a:pt x="10" y="168"/>
                  <a:pt x="10" y="158"/>
                </a:cubicBezTo>
                <a:cubicBezTo>
                  <a:pt x="10" y="148"/>
                  <a:pt x="18" y="140"/>
                  <a:pt x="28" y="140"/>
                </a:cubicBezTo>
                <a:cubicBezTo>
                  <a:pt x="38" y="140"/>
                  <a:pt x="46" y="148"/>
                  <a:pt x="46" y="158"/>
                </a:cubicBezTo>
                <a:cubicBezTo>
                  <a:pt x="46" y="168"/>
                  <a:pt x="38" y="176"/>
                  <a:pt x="28" y="176"/>
                </a:cubicBezTo>
                <a:close/>
                <a:moveTo>
                  <a:pt x="28" y="119"/>
                </a:moveTo>
                <a:cubicBezTo>
                  <a:pt x="28" y="109"/>
                  <a:pt x="28" y="109"/>
                  <a:pt x="28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0" y="110"/>
                  <a:pt x="30" y="110"/>
                  <a:pt x="30" y="111"/>
                </a:cubicBezTo>
                <a:cubicBezTo>
                  <a:pt x="30" y="119"/>
                  <a:pt x="30" y="119"/>
                  <a:pt x="30" y="119"/>
                </a:cubicBezTo>
                <a:lnTo>
                  <a:pt x="28" y="119"/>
                </a:lnTo>
                <a:close/>
                <a:moveTo>
                  <a:pt x="62" y="119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0"/>
                  <a:pt x="60" y="110"/>
                  <a:pt x="60" y="109"/>
                </a:cubicBezTo>
                <a:cubicBezTo>
                  <a:pt x="62" y="109"/>
                  <a:pt x="62" y="109"/>
                  <a:pt x="62" y="109"/>
                </a:cubicBezTo>
                <a:lnTo>
                  <a:pt x="62" y="119"/>
                </a:lnTo>
                <a:close/>
                <a:moveTo>
                  <a:pt x="84" y="119"/>
                </a:moveTo>
                <a:cubicBezTo>
                  <a:pt x="74" y="119"/>
                  <a:pt x="74" y="119"/>
                  <a:pt x="74" y="11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3" y="94"/>
                  <a:pt x="68" y="89"/>
                  <a:pt x="62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2" y="89"/>
                  <a:pt x="17" y="94"/>
                  <a:pt x="17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1" y="119"/>
                  <a:pt x="7" y="114"/>
                  <a:pt x="7" y="10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3"/>
                  <a:pt x="11" y="28"/>
                  <a:pt x="17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119"/>
                </a:lnTo>
                <a:close/>
                <a:moveTo>
                  <a:pt x="149" y="176"/>
                </a:moveTo>
                <a:cubicBezTo>
                  <a:pt x="139" y="176"/>
                  <a:pt x="130" y="168"/>
                  <a:pt x="130" y="158"/>
                </a:cubicBezTo>
                <a:cubicBezTo>
                  <a:pt x="130" y="148"/>
                  <a:pt x="139" y="140"/>
                  <a:pt x="149" y="140"/>
                </a:cubicBezTo>
                <a:cubicBezTo>
                  <a:pt x="159" y="140"/>
                  <a:pt x="167" y="148"/>
                  <a:pt x="167" y="158"/>
                </a:cubicBezTo>
                <a:cubicBezTo>
                  <a:pt x="167" y="168"/>
                  <a:pt x="159" y="176"/>
                  <a:pt x="149" y="176"/>
                </a:cubicBezTo>
                <a:close/>
                <a:moveTo>
                  <a:pt x="170" y="109"/>
                </a:moveTo>
                <a:cubicBezTo>
                  <a:pt x="170" y="114"/>
                  <a:pt x="166" y="119"/>
                  <a:pt x="160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28"/>
                  <a:pt x="93" y="28"/>
                  <a:pt x="93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6" y="28"/>
                  <a:pt x="170" y="33"/>
                  <a:pt x="170" y="38"/>
                </a:cubicBezTo>
                <a:lnTo>
                  <a:pt x="170" y="1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" y="273844"/>
            <a:ext cx="9144000" cy="9941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Kultur og kulturminnevern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1268016"/>
            <a:ext cx="8229600" cy="375200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nb-NO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Bakgrunn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Kulturinstitusjoner og museer med delt finansiering (70/30- fordeling mellom stat og fylkeskommuner)</a:t>
            </a:r>
          </a:p>
          <a:p>
            <a:pPr lvl="1"/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Høy detaljeringsgrad i statsbudsjettet: konserverende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Regional skjevfordeling av ressurser</a:t>
            </a:r>
          </a:p>
          <a:p>
            <a:pPr marL="457200" lvl="1" indent="0">
              <a:buNone/>
            </a:pPr>
            <a:endParaRPr lang="nb-NO" sz="4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nb-NO" sz="4400" dirty="0" smtClean="0">
                <a:latin typeface="+mj-lt"/>
                <a:ea typeface="+mj-ea"/>
                <a:cs typeface="+mj-cs"/>
              </a:rPr>
              <a:t>Utvalgets strategi</a:t>
            </a:r>
          </a:p>
          <a:p>
            <a:pPr lvl="1"/>
            <a:r>
              <a:rPr lang="nb-NO" sz="3600" dirty="0" smtClean="0">
                <a:latin typeface="+mj-lt"/>
                <a:ea typeface="+mj-ea"/>
                <a:cs typeface="+mj-cs"/>
              </a:rPr>
              <a:t>Kultur skal bygge regionen. Må ses i sammenheng med andre politikkområder.</a:t>
            </a:r>
          </a:p>
          <a:p>
            <a:pPr lvl="1"/>
            <a:r>
              <a:rPr lang="nb-NO" sz="3600" dirty="0" smtClean="0">
                <a:latin typeface="+mj-lt"/>
                <a:ea typeface="+mj-ea"/>
                <a:cs typeface="+mj-cs"/>
              </a:rPr>
              <a:t>Etablerer et skille mellom institusjoner og –muséer som skal finansieres over statsbudsjettet og institusjoner primært med regionalt nedslagsfelt</a:t>
            </a:r>
          </a:p>
          <a:p>
            <a:pPr lvl="1"/>
            <a:r>
              <a:rPr lang="nb-NO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Desentraliserer ansvaret for en rekke tilskuddsordninger fra Kulturrådet til fylkeskommunene, men beholder «smale ordninger» og stipender i Kulturrådet</a:t>
            </a:r>
          </a:p>
          <a:p>
            <a:pPr lvl="1"/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611560" y="104776"/>
            <a:ext cx="1092791" cy="10953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8047" l="2153" r="97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8" y="375382"/>
            <a:ext cx="934733" cy="5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Helse og levekår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401116"/>
            <a:ext cx="7886700" cy="326350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nb-NO" sz="4400" dirty="0" smtClean="0">
                <a:latin typeface="+mj-lt"/>
                <a:ea typeface="+mj-ea"/>
                <a:cs typeface="+mj-cs"/>
              </a:rPr>
              <a:t>Bakgrunn</a:t>
            </a:r>
          </a:p>
          <a:p>
            <a:pPr lvl="1"/>
            <a:r>
              <a:rPr lang="nb-NO" sz="4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Folkehelse: Avhengig av innsats i mange sektorer</a:t>
            </a:r>
          </a:p>
          <a:p>
            <a:pPr lvl="2"/>
            <a:r>
              <a:rPr lang="nb-NO" sz="36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Fylkeskommunen har ansvar</a:t>
            </a:r>
            <a:r>
              <a:rPr lang="nb-NO" sz="36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for å kartlegge folkehelseproblemer og understøtte kommunene, men virkemidler ligger spredt. </a:t>
            </a:r>
            <a:r>
              <a:rPr lang="nb-NO" sz="3600" dirty="0" smtClean="0">
                <a:latin typeface="+mj-lt"/>
                <a:ea typeface="+mj-ea"/>
                <a:cs typeface="+mj-cs"/>
              </a:rPr>
              <a:t>Fylkesmannen har ansvar for veiledning av kommunene </a:t>
            </a:r>
          </a:p>
          <a:p>
            <a:pPr lvl="2"/>
            <a:r>
              <a:rPr lang="nb-NO" sz="36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Kommunene kan søke midler både hos Helsedirektoratet, fylkesmannen og fylkeskommunene. </a:t>
            </a:r>
            <a:r>
              <a:rPr lang="nb-NO" sz="3600" dirty="0" smtClean="0">
                <a:latin typeface="+mj-lt"/>
                <a:ea typeface="+mj-ea"/>
                <a:cs typeface="+mj-cs"/>
              </a:rPr>
              <a:t>Er det de mest størst problemer som søker?</a:t>
            </a:r>
            <a:endParaRPr lang="nb-NO" sz="36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Barnevern: Samhandlingsutfordringer mellom stat og kommune, mange små kommuner med svak kompetanse</a:t>
            </a:r>
          </a:p>
          <a:p>
            <a:pPr marL="457200" lvl="1" indent="0">
              <a:buNone/>
            </a:pPr>
            <a:endParaRPr lang="nb-NO" sz="40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nb-NO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Utvalgets strategi</a:t>
            </a:r>
          </a:p>
          <a:p>
            <a:pPr lvl="1"/>
            <a:r>
              <a:rPr lang="nb-NO" sz="40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Samle oppgaver og tilskuddsmidler til fylkeskommunene</a:t>
            </a:r>
          </a:p>
          <a:p>
            <a:pPr lvl="1"/>
            <a:endParaRPr lang="nb-NO" sz="4000" kern="1200" baseline="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486439" y="140744"/>
            <a:ext cx="1121510" cy="10775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grpSp>
        <p:nvGrpSpPr>
          <p:cNvPr id="5" name="Gruppieren 45"/>
          <p:cNvGrpSpPr/>
          <p:nvPr/>
        </p:nvGrpSpPr>
        <p:grpSpPr>
          <a:xfrm>
            <a:off x="759325" y="486491"/>
            <a:ext cx="591263" cy="368259"/>
            <a:chOff x="2938815" y="2260313"/>
            <a:chExt cx="1671004" cy="1027113"/>
          </a:xfrm>
          <a:solidFill>
            <a:schemeClr val="accent1">
              <a:lumMod val="5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6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Regional p</a:t>
            </a:r>
            <a:r>
              <a:rPr lang="nb-NO" sz="3600" b="1" dirty="0">
                <a:solidFill>
                  <a:schemeClr val="accent1">
                    <a:lumMod val="75000"/>
                  </a:schemeClr>
                </a:solidFill>
              </a:rPr>
              <a:t>lanlegging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12" y="1674566"/>
            <a:ext cx="8686800" cy="30926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Bakgrunn</a:t>
            </a:r>
            <a:r>
              <a:rPr lang="nb-NO" sz="4400" dirty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nb-NO" sz="4200" dirty="0" smtClean="0">
                <a:latin typeface="+mj-lt"/>
                <a:ea typeface="+mj-ea"/>
                <a:cs typeface="+mj-cs"/>
              </a:rPr>
              <a:t>Regional </a:t>
            </a:r>
            <a:r>
              <a:rPr lang="nb-NO" sz="4200" dirty="0">
                <a:latin typeface="+mj-lt"/>
                <a:ea typeface="+mj-ea"/>
                <a:cs typeface="+mj-cs"/>
              </a:rPr>
              <a:t>planlegging </a:t>
            </a:r>
            <a:r>
              <a:rPr lang="nb-NO" sz="4200" dirty="0" smtClean="0">
                <a:latin typeface="+mj-lt"/>
                <a:ea typeface="+mj-ea"/>
                <a:cs typeface="+mj-cs"/>
              </a:rPr>
              <a:t>er allerede et sentralt </a:t>
            </a:r>
            <a:r>
              <a:rPr lang="nb-NO" sz="4200" dirty="0">
                <a:latin typeface="+mj-lt"/>
                <a:ea typeface="+mj-ea"/>
                <a:cs typeface="+mj-cs"/>
              </a:rPr>
              <a:t>samordningsverktøy – men er i dag lite forpliktende</a:t>
            </a:r>
          </a:p>
          <a:p>
            <a:pPr lvl="0"/>
            <a:r>
              <a:rPr lang="nb-NO" sz="4200" dirty="0">
                <a:latin typeface="+mj-lt"/>
                <a:ea typeface="+mj-ea"/>
                <a:cs typeface="+mj-cs"/>
              </a:rPr>
              <a:t>Utvalget støtter regjeringens forslag til tiltak for å styrke regional planlegging som virkemiddel </a:t>
            </a:r>
            <a:endParaRPr lang="nb-NO" sz="4200" dirty="0" smtClean="0">
              <a:latin typeface="+mj-lt"/>
              <a:ea typeface="+mj-ea"/>
              <a:cs typeface="+mj-cs"/>
            </a:endParaRPr>
          </a:p>
          <a:p>
            <a:pPr lvl="0"/>
            <a:r>
              <a:rPr lang="nb-NO" sz="4200" dirty="0" smtClean="0">
                <a:latin typeface="+mj-lt"/>
                <a:ea typeface="+mj-ea"/>
                <a:cs typeface="+mj-cs"/>
              </a:rPr>
              <a:t>Samordning er et av de viktigste argumentene for å desentralisere de oppgavene vi har foreslått</a:t>
            </a:r>
          </a:p>
          <a:p>
            <a:r>
              <a:rPr lang="nb-NO" sz="4200" dirty="0"/>
              <a:t>Regional plan blir et </a:t>
            </a:r>
            <a:r>
              <a:rPr lang="nb-NO" sz="4200" u="sng" dirty="0"/>
              <a:t>enda viktigere verktøy </a:t>
            </a:r>
            <a:r>
              <a:rPr lang="nb-NO" sz="4200" dirty="0" smtClean="0"/>
              <a:t>med disse nye oppgavene (helhetlig politikk, samordning, unngå at virkemidler underminerer hverandre). </a:t>
            </a:r>
            <a:endParaRPr lang="nb-NO" sz="4200" dirty="0"/>
          </a:p>
          <a:p>
            <a:pPr lvl="0"/>
            <a:endParaRPr lang="nb-NO" sz="4400" dirty="0">
              <a:latin typeface="+mj-lt"/>
              <a:ea typeface="+mj-ea"/>
              <a:cs typeface="+mj-cs"/>
            </a:endParaRPr>
          </a:p>
          <a:p>
            <a:pPr lvl="0"/>
            <a:endParaRPr lang="nb-NO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b-NO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6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Regional p</a:t>
            </a:r>
            <a:r>
              <a:rPr lang="nb-NO" sz="3600" b="1" dirty="0">
                <a:solidFill>
                  <a:schemeClr val="accent1">
                    <a:lumMod val="75000"/>
                  </a:schemeClr>
                </a:solidFill>
              </a:rPr>
              <a:t>lanlegging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60836"/>
            <a:ext cx="8686800" cy="4080271"/>
          </a:xfrm>
        </p:spPr>
        <p:txBody>
          <a:bodyPr>
            <a:normAutofit fontScale="47500" lnSpcReduction="20000"/>
          </a:bodyPr>
          <a:lstStyle/>
          <a:p>
            <a:pPr lvl="0"/>
            <a:endParaRPr lang="nb-NO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nb-NO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Utvalgets strategi</a:t>
            </a:r>
          </a:p>
          <a:p>
            <a:r>
              <a:rPr lang="nb-NO" sz="4400" b="1" dirty="0">
                <a:latin typeface="+mj-lt"/>
                <a:ea typeface="+mj-ea"/>
                <a:cs typeface="+mj-cs"/>
              </a:rPr>
              <a:t>Forpliktelsen </a:t>
            </a:r>
            <a:r>
              <a:rPr lang="nb-NO" sz="4400" b="1" dirty="0" smtClean="0">
                <a:latin typeface="+mj-lt"/>
                <a:ea typeface="+mj-ea"/>
                <a:cs typeface="+mj-cs"/>
              </a:rPr>
              <a:t>må styrkes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Deltakelse </a:t>
            </a:r>
            <a:r>
              <a:rPr lang="nb-NO" sz="4000" dirty="0">
                <a:latin typeface="+mj-lt"/>
                <a:ea typeface="+mj-ea"/>
                <a:cs typeface="+mj-cs"/>
              </a:rPr>
              <a:t>i 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regionale </a:t>
            </a:r>
            <a:r>
              <a:rPr lang="nb-NO" sz="4000" dirty="0">
                <a:latin typeface="+mj-lt"/>
                <a:ea typeface="+mj-ea"/>
                <a:cs typeface="+mj-cs"/>
              </a:rPr>
              <a:t>planprosesser </a:t>
            </a:r>
            <a:endParaRPr lang="nb-NO" sz="40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Legge regionale planer til grunn – også for beslutninger </a:t>
            </a:r>
            <a:r>
              <a:rPr lang="nb-NO" sz="4000" dirty="0">
                <a:latin typeface="+mj-lt"/>
                <a:ea typeface="+mj-ea"/>
                <a:cs typeface="+mj-cs"/>
              </a:rPr>
              <a:t>i 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staten</a:t>
            </a:r>
          </a:p>
          <a:p>
            <a:pPr marL="457200" lvl="1" indent="0">
              <a:buNone/>
            </a:pPr>
            <a:endParaRPr lang="nb-NO" sz="4000" b="1" dirty="0" smtClean="0">
              <a:latin typeface="+mj-lt"/>
              <a:ea typeface="+mj-ea"/>
              <a:cs typeface="+mj-cs"/>
            </a:endParaRPr>
          </a:p>
          <a:p>
            <a:r>
              <a:rPr lang="nb-NO" sz="4400" b="1" dirty="0" smtClean="0">
                <a:latin typeface="+mj-lt"/>
                <a:ea typeface="+mj-ea"/>
                <a:cs typeface="+mj-cs"/>
              </a:rPr>
              <a:t>Hvordan styrke forpliktelsen?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Ikke vesentlige lovendringer – kun se til at loven følges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Fylkesmannen kan få en «tilsynsrolle» for å sikre at § 8-2 og § 8-3 følges </a:t>
            </a:r>
          </a:p>
          <a:p>
            <a:pPr lvl="1"/>
            <a:r>
              <a:rPr lang="nb-NO" sz="4000" dirty="0"/>
              <a:t>Kan få ansvar for «statlig plan»</a:t>
            </a:r>
          </a:p>
          <a:p>
            <a:pPr marL="457200" lvl="1" indent="0">
              <a:buNone/>
            </a:pPr>
            <a:endParaRPr lang="nb-NO" sz="4000" dirty="0" smtClean="0">
              <a:latin typeface="+mj-lt"/>
              <a:ea typeface="+mj-ea"/>
              <a:cs typeface="+mj-cs"/>
            </a:endParaRPr>
          </a:p>
          <a:p>
            <a:r>
              <a:rPr lang="nb-NO" sz="4400" b="1" dirty="0" smtClean="0"/>
              <a:t>Nye verktøy?</a:t>
            </a:r>
          </a:p>
          <a:p>
            <a:pPr lvl="1"/>
            <a:r>
              <a:rPr lang="nb-NO" sz="4000" dirty="0" smtClean="0"/>
              <a:t>Økt </a:t>
            </a:r>
            <a:r>
              <a:rPr lang="nb-NO" sz="4000" dirty="0"/>
              <a:t>og mer variert bruk av regional planbestemmelse</a:t>
            </a:r>
          </a:p>
          <a:p>
            <a:pPr lvl="1"/>
            <a:r>
              <a:rPr lang="nb-NO" sz="4000" dirty="0"/>
              <a:t>Kan få ansvar for «statlig plan»</a:t>
            </a:r>
          </a:p>
          <a:p>
            <a:endParaRPr lang="nb-NO" sz="4400" dirty="0" smtClean="0">
              <a:latin typeface="+mj-lt"/>
              <a:ea typeface="+mj-ea"/>
              <a:cs typeface="+mj-cs"/>
            </a:endParaRPr>
          </a:p>
          <a:p>
            <a:endParaRPr lang="nb-NO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85"/>
            <a:ext cx="9144000" cy="7095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227934"/>
          </a:xfrm>
        </p:spPr>
        <p:txBody>
          <a:bodyPr>
            <a:normAutofit fontScale="47500" lnSpcReduction="20000"/>
          </a:bodyPr>
          <a:lstStyle/>
          <a:p>
            <a:r>
              <a:rPr lang="nb-NO" dirty="0" smtClean="0"/>
              <a:t>Anmodningsvedtak: I behandlingen av </a:t>
            </a:r>
            <a:r>
              <a:rPr lang="nb-NO" dirty="0" err="1" smtClean="0"/>
              <a:t>Meld.St</a:t>
            </a:r>
            <a:r>
              <a:rPr lang="nb-NO" dirty="0" smtClean="0"/>
              <a:t>. 22 (2015-2016) og Prop.84 S (2016-2017) sier flertallet i kommunal-  og forvaltningskomiteen: </a:t>
            </a:r>
          </a:p>
          <a:p>
            <a:pPr lvl="1"/>
            <a:r>
              <a:rPr lang="nb-NO" dirty="0" smtClean="0"/>
              <a:t>Behov for en regionreform som resulterer i </a:t>
            </a:r>
            <a:r>
              <a:rPr lang="nb-NO" u="sng" dirty="0" smtClean="0"/>
              <a:t>større og sterkere regionale folkevalgte enheter</a:t>
            </a:r>
          </a:p>
          <a:p>
            <a:pPr lvl="1"/>
            <a:r>
              <a:rPr lang="nb-NO" dirty="0" smtClean="0"/>
              <a:t>Ta større ansvar for </a:t>
            </a:r>
            <a:r>
              <a:rPr lang="nb-NO" u="sng" dirty="0" smtClean="0"/>
              <a:t>samfunnsutviklingen</a:t>
            </a:r>
            <a:r>
              <a:rPr lang="nb-NO" dirty="0" smtClean="0"/>
              <a:t> i sin region</a:t>
            </a:r>
          </a:p>
          <a:p>
            <a:pPr lvl="1"/>
            <a:r>
              <a:rPr lang="nb-NO" dirty="0" smtClean="0"/>
              <a:t>Flertallet legger til grunn av regionene vil kunne </a:t>
            </a:r>
            <a:r>
              <a:rPr lang="nb-NO" u="sng" dirty="0" smtClean="0"/>
              <a:t>påta seg flere oppgaver som tidligere har tilfalt fylkesmannen og andre statlige myndigheter</a:t>
            </a:r>
          </a:p>
          <a:p>
            <a:pPr lvl="1"/>
            <a:r>
              <a:rPr lang="nb-NO" dirty="0" smtClean="0"/>
              <a:t>Ber regjeringen om å opprette et </a:t>
            </a:r>
            <a:r>
              <a:rPr lang="nb-NO" u="sng" dirty="0" smtClean="0"/>
              <a:t>ekspertutvalg</a:t>
            </a:r>
            <a:r>
              <a:rPr lang="nb-NO" dirty="0" smtClean="0"/>
              <a:t> som skal foreslå nye oppgaver til fylkeskommunene </a:t>
            </a:r>
          </a:p>
          <a:p>
            <a:pPr lvl="1"/>
            <a:r>
              <a:rPr lang="nb-NO" dirty="0" smtClean="0"/>
              <a:t>Anmoder om å se på oppgaver som sams </a:t>
            </a:r>
            <a:r>
              <a:rPr lang="nb-NO" dirty="0"/>
              <a:t>veiadministrasjon, </a:t>
            </a:r>
            <a:r>
              <a:rPr lang="nb-NO" dirty="0" err="1"/>
              <a:t>IMDi</a:t>
            </a:r>
            <a:r>
              <a:rPr lang="nb-NO" dirty="0"/>
              <a:t> og Innovasjon </a:t>
            </a:r>
            <a:r>
              <a:rPr lang="nb-NO" dirty="0" smtClean="0"/>
              <a:t>Norge</a:t>
            </a:r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 smtClean="0"/>
              <a:t>Stortinget </a:t>
            </a:r>
            <a:r>
              <a:rPr lang="nb-NO" dirty="0"/>
              <a:t>vedtar regionreformen juni 2017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Fra mandatet:</a:t>
            </a:r>
          </a:p>
          <a:p>
            <a:pPr lvl="1"/>
            <a:r>
              <a:rPr lang="nb-NO" dirty="0" smtClean="0"/>
              <a:t>Forslaget om nye oppgaver skal: </a:t>
            </a:r>
          </a:p>
          <a:p>
            <a:pPr lvl="2"/>
            <a:r>
              <a:rPr lang="nb-NO" dirty="0" smtClean="0"/>
              <a:t>Styrke fylkeskommunenes samfunnsutviklerrolle</a:t>
            </a:r>
          </a:p>
          <a:p>
            <a:pPr lvl="2"/>
            <a:r>
              <a:rPr lang="nb-NO" dirty="0" smtClean="0"/>
              <a:t>Gi en mer brukervennlig forvaltning, bedre offentlig ressursbruk og bedre tjenester </a:t>
            </a:r>
          </a:p>
          <a:p>
            <a:pPr lvl="1"/>
            <a:r>
              <a:rPr lang="nb-NO" dirty="0" smtClean="0"/>
              <a:t>Vurdere oppgaver som i dag ligger til staten </a:t>
            </a:r>
          </a:p>
          <a:p>
            <a:pPr lvl="1"/>
            <a:r>
              <a:rPr lang="nb-NO" dirty="0" smtClean="0"/>
              <a:t>Legge generalistkommuneprinsippet til grunn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8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Regional p</a:t>
            </a:r>
            <a:r>
              <a:rPr lang="nb-NO" sz="3600" b="1" dirty="0">
                <a:solidFill>
                  <a:schemeClr val="accent1">
                    <a:lumMod val="75000"/>
                  </a:schemeClr>
                </a:solidFill>
              </a:rPr>
              <a:t>lanlegging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8"/>
            <a:ext cx="8686800" cy="3812777"/>
          </a:xfrm>
        </p:spPr>
        <p:txBody>
          <a:bodyPr>
            <a:normAutofit fontScale="47500" lnSpcReduction="20000"/>
          </a:bodyPr>
          <a:lstStyle/>
          <a:p>
            <a:pPr lvl="0"/>
            <a:endParaRPr lang="nb-NO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nb-NO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Utvalgets strategi</a:t>
            </a:r>
          </a:p>
          <a:p>
            <a:pPr marL="0" indent="0">
              <a:buNone/>
            </a:pPr>
            <a:endParaRPr lang="nb-NO" sz="4400" dirty="0" smtClean="0">
              <a:latin typeface="+mj-lt"/>
              <a:ea typeface="+mj-ea"/>
              <a:cs typeface="+mj-cs"/>
            </a:endParaRPr>
          </a:p>
          <a:p>
            <a:r>
              <a:rPr lang="nb-NO" sz="4400" b="1" dirty="0" smtClean="0">
                <a:latin typeface="+mj-lt"/>
                <a:ea typeface="+mj-ea"/>
                <a:cs typeface="+mj-cs"/>
              </a:rPr>
              <a:t>Tidligfaseplanlegging (utenfor </a:t>
            </a:r>
            <a:r>
              <a:rPr lang="nb-NO" sz="4400" b="1" dirty="0" err="1" smtClean="0">
                <a:latin typeface="+mj-lt"/>
                <a:ea typeface="+mj-ea"/>
                <a:cs typeface="+mj-cs"/>
              </a:rPr>
              <a:t>pbl</a:t>
            </a:r>
            <a:r>
              <a:rPr lang="nb-NO" sz="4400" b="1" dirty="0" smtClean="0">
                <a:latin typeface="+mj-lt"/>
                <a:ea typeface="+mj-ea"/>
                <a:cs typeface="+mj-cs"/>
              </a:rPr>
              <a:t>)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Fylkeskommunene må delta i utformingen av samfunnsmål i KVU-prosesser og tidligfaseplanlegging av store statlige investeringsprosjekt 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Regionale planer etter (</a:t>
            </a:r>
            <a:r>
              <a:rPr lang="nb-NO" sz="4000" dirty="0" err="1" smtClean="0">
                <a:latin typeface="+mj-lt"/>
                <a:ea typeface="+mj-ea"/>
                <a:cs typeface="+mj-cs"/>
              </a:rPr>
              <a:t>pbl</a:t>
            </a:r>
            <a:r>
              <a:rPr lang="nb-NO" sz="4000" dirty="0" smtClean="0">
                <a:latin typeface="+mj-lt"/>
                <a:ea typeface="+mj-ea"/>
                <a:cs typeface="+mj-cs"/>
              </a:rPr>
              <a:t>) må legges til grunn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Alt har et regionalt fotavtrykk</a:t>
            </a:r>
          </a:p>
          <a:p>
            <a:pPr marL="457200" lvl="1" indent="0">
              <a:buNone/>
            </a:pPr>
            <a:endParaRPr lang="nb-NO" sz="4000" dirty="0" smtClean="0">
              <a:latin typeface="+mj-lt"/>
              <a:ea typeface="+mj-ea"/>
              <a:cs typeface="+mj-cs"/>
            </a:endParaRPr>
          </a:p>
          <a:p>
            <a:r>
              <a:rPr lang="nb-NO" sz="4400" b="1" dirty="0" smtClean="0">
                <a:latin typeface="+mj-lt"/>
                <a:ea typeface="+mj-ea"/>
                <a:cs typeface="+mj-cs"/>
              </a:rPr>
              <a:t>Veilederansvar samles</a:t>
            </a:r>
          </a:p>
          <a:p>
            <a:pPr lvl="1"/>
            <a:r>
              <a:rPr lang="nb-NO" sz="4000" dirty="0" smtClean="0">
                <a:latin typeface="+mj-lt"/>
                <a:ea typeface="+mj-ea"/>
                <a:cs typeface="+mj-cs"/>
              </a:rPr>
              <a:t>Planfaglig og planjuridisk veiledningsansvar</a:t>
            </a:r>
          </a:p>
          <a:p>
            <a:pPr marL="457200" lvl="1" indent="0">
              <a:buNone/>
            </a:pPr>
            <a:endParaRPr lang="nb-NO" sz="4000" dirty="0" smtClean="0">
              <a:latin typeface="+mj-lt"/>
              <a:ea typeface="+mj-ea"/>
              <a:cs typeface="+mj-cs"/>
            </a:endParaRPr>
          </a:p>
          <a:p>
            <a:r>
              <a:rPr lang="nb-NO" sz="4400" b="1" dirty="0" smtClean="0">
                <a:latin typeface="+mj-lt"/>
                <a:ea typeface="+mj-ea"/>
                <a:cs typeface="+mj-cs"/>
              </a:rPr>
              <a:t>Tilstrekkelig?</a:t>
            </a:r>
            <a:endParaRPr lang="nb-NO" sz="4400" b="1" dirty="0">
              <a:latin typeface="+mj-lt"/>
              <a:ea typeface="+mj-ea"/>
              <a:cs typeface="+mj-cs"/>
            </a:endParaRPr>
          </a:p>
          <a:p>
            <a:endParaRPr lang="nb-NO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6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259228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nb-NO" dirty="0" smtClean="0"/>
              <a:t>Fylkeskommunen </a:t>
            </a:r>
            <a:r>
              <a:rPr lang="nb-NO" dirty="0"/>
              <a:t>får forvaltningsansvar for relevante tilskudds- og prosjektmidler innenfor de oppgaveområdene som foreslås </a:t>
            </a:r>
            <a:r>
              <a:rPr lang="nb-NO" dirty="0" smtClean="0"/>
              <a:t>overført</a:t>
            </a:r>
            <a:endParaRPr lang="nb-NO" dirty="0"/>
          </a:p>
          <a:p>
            <a:pPr lvl="1"/>
            <a:r>
              <a:rPr lang="nb-NO" dirty="0"/>
              <a:t>Samlet overføres 23,5 mrd. kroner fra staten til fylkeskommunene. </a:t>
            </a:r>
            <a:endParaRPr lang="nb-NO" dirty="0" smtClean="0"/>
          </a:p>
          <a:p>
            <a:pPr lvl="1"/>
            <a:r>
              <a:rPr lang="nb-NO" dirty="0" smtClean="0"/>
              <a:t>Herav overføringer til drift av institusjoner </a:t>
            </a:r>
            <a:r>
              <a:rPr lang="nb-NO" dirty="0"/>
              <a:t>som foreslås overført i sin helhet til fylkeskommunene </a:t>
            </a:r>
            <a:r>
              <a:rPr lang="nb-NO" dirty="0" smtClean="0"/>
              <a:t>på om </a:t>
            </a:r>
            <a:r>
              <a:rPr lang="nb-NO" dirty="0"/>
              <a:t>lag 8,5 mrd. kroner.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49AF-F8E5-47F0-8FF2-C4CBB8C83FF8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31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Utvalgets forslag medfører </a:t>
            </a:r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Utvalgets forslag medfører </a:t>
            </a:r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281175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b-NO" sz="3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Nedleggelse av fem statlige institusjoner: </a:t>
            </a:r>
            <a:r>
              <a:rPr lang="nb-NO" sz="3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IMDi</a:t>
            </a:r>
            <a:r>
              <a:rPr lang="nb-NO" sz="3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Kompetanse Norge, Statped, Distriktssenteret og Siva. </a:t>
            </a:r>
          </a:p>
          <a:p>
            <a:pPr lvl="1"/>
            <a:r>
              <a:rPr lang="nb-NO" sz="3000" dirty="0" err="1" smtClean="0">
                <a:latin typeface="+mj-lt"/>
                <a:ea typeface="+mj-ea"/>
                <a:cs typeface="+mj-cs"/>
              </a:rPr>
              <a:t>Bufetat</a:t>
            </a:r>
            <a:r>
              <a:rPr lang="nb-NO" sz="3000" dirty="0" smtClean="0">
                <a:latin typeface="+mj-lt"/>
                <a:ea typeface="+mj-ea"/>
                <a:cs typeface="+mj-cs"/>
              </a:rPr>
              <a:t> nedlegges, men </a:t>
            </a:r>
            <a:r>
              <a:rPr lang="nb-NO" sz="3000" dirty="0" err="1" smtClean="0">
                <a:latin typeface="+mj-lt"/>
                <a:ea typeface="+mj-ea"/>
                <a:cs typeface="+mj-cs"/>
              </a:rPr>
              <a:t>Bufdir</a:t>
            </a:r>
            <a:r>
              <a:rPr lang="nb-NO" sz="3000" dirty="0" smtClean="0">
                <a:latin typeface="+mj-lt"/>
                <a:ea typeface="+mj-ea"/>
                <a:cs typeface="+mj-cs"/>
              </a:rPr>
              <a:t> opprettholdes</a:t>
            </a:r>
            <a:endParaRPr lang="nb-NO" sz="3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nb-NO" sz="3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Flere av oppgavene til departementer og direktorater reduseres vesentlig</a:t>
            </a:r>
          </a:p>
          <a:p>
            <a:pPr lvl="0"/>
            <a:endParaRPr lang="nb-NO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193C-F29D-4C9C-9AE7-6A4A6C15BFAF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136984" y="168442"/>
            <a:ext cx="7397044" cy="4872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nb-NO"/>
          </a:p>
        </p:txBody>
      </p:sp>
      <p:sp>
        <p:nvSpPr>
          <p:cNvPr id="40" name="Ellipse 39"/>
          <p:cNvSpPr/>
          <p:nvPr/>
        </p:nvSpPr>
        <p:spPr>
          <a:xfrm>
            <a:off x="2690821" y="726509"/>
            <a:ext cx="3811946" cy="37078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r>
              <a:rPr lang="de-DE" sz="1100" dirty="0">
                <a:solidFill>
                  <a:srgbClr val="777777"/>
                </a:solidFill>
              </a:rPr>
              <a:t>Regional </a:t>
            </a:r>
          </a:p>
          <a:p>
            <a:pPr algn="ctr"/>
            <a:r>
              <a:rPr lang="de-DE" sz="1100" dirty="0">
                <a:solidFill>
                  <a:srgbClr val="777777"/>
                </a:solidFill>
              </a:rPr>
              <a:t>planlegging</a:t>
            </a:r>
          </a:p>
        </p:txBody>
      </p:sp>
      <p:sp>
        <p:nvSpPr>
          <p:cNvPr id="34" name="Ellipse 33"/>
          <p:cNvSpPr/>
          <p:nvPr/>
        </p:nvSpPr>
        <p:spPr>
          <a:xfrm>
            <a:off x="4214489" y="348825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1408964" y="841832"/>
            <a:ext cx="152134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SAMFERDSEL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6171580" y="618207"/>
            <a:ext cx="143191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NÆRING, KOMPETANSE OG INTEGRERING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6993761" y="2121418"/>
            <a:ext cx="154026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HELSE OG LEVEKÅR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5687196" y="4133591"/>
            <a:ext cx="22691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KULTUR OG KULTURMINNEVERN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kstSylinder 62"/>
          <p:cNvSpPr txBox="1"/>
          <p:nvPr/>
        </p:nvSpPr>
        <p:spPr>
          <a:xfrm>
            <a:off x="1340414" y="4272090"/>
            <a:ext cx="199460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KLIMA, MILJØ OG NATURRESSURSER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104715" y="1821921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936936" y="2966071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381983" y="2309929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608222" y="676896"/>
            <a:ext cx="1920284" cy="191121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08000" rIns="68580" bIns="81000" rtlCol="0" anchor="ctr"/>
          <a:lstStyle/>
          <a:p>
            <a:pPr algn="ctr"/>
            <a:endParaRPr lang="de-DE" sz="3000" b="1" dirty="0">
              <a:solidFill>
                <a:srgbClr val="777777"/>
              </a:solidFill>
              <a:latin typeface="Bebas Neue" panose="020B0506020202020201" pitchFamily="34" charset="0"/>
            </a:endParaRPr>
          </a:p>
        </p:txBody>
      </p:sp>
      <p:sp>
        <p:nvSpPr>
          <p:cNvPr id="68" name="Freeform 11"/>
          <p:cNvSpPr>
            <a:spLocks noEditPoints="1"/>
          </p:cNvSpPr>
          <p:nvPr/>
        </p:nvSpPr>
        <p:spPr bwMode="gray">
          <a:xfrm>
            <a:off x="3373485" y="841832"/>
            <a:ext cx="399315" cy="549924"/>
          </a:xfrm>
          <a:custGeom>
            <a:avLst/>
            <a:gdLst>
              <a:gd name="T0" fmla="*/ 58 w 177"/>
              <a:gd name="T1" fmla="*/ 74 h 242"/>
              <a:gd name="T2" fmla="*/ 32 w 177"/>
              <a:gd name="T3" fmla="*/ 74 h 242"/>
              <a:gd name="T4" fmla="*/ 160 w 177"/>
              <a:gd name="T5" fmla="*/ 0 h 242"/>
              <a:gd name="T6" fmla="*/ 0 w 177"/>
              <a:gd name="T7" fmla="*/ 17 h 242"/>
              <a:gd name="T8" fmla="*/ 17 w 177"/>
              <a:gd name="T9" fmla="*/ 209 h 242"/>
              <a:gd name="T10" fmla="*/ 19 w 177"/>
              <a:gd name="T11" fmla="*/ 224 h 242"/>
              <a:gd name="T12" fmla="*/ 55 w 177"/>
              <a:gd name="T13" fmla="*/ 224 h 242"/>
              <a:gd name="T14" fmla="*/ 122 w 177"/>
              <a:gd name="T15" fmla="*/ 209 h 242"/>
              <a:gd name="T16" fmla="*/ 140 w 177"/>
              <a:gd name="T17" fmla="*/ 242 h 242"/>
              <a:gd name="T18" fmla="*/ 158 w 177"/>
              <a:gd name="T19" fmla="*/ 209 h 242"/>
              <a:gd name="T20" fmla="*/ 177 w 177"/>
              <a:gd name="T21" fmla="*/ 192 h 242"/>
              <a:gd name="T22" fmla="*/ 160 w 177"/>
              <a:gd name="T23" fmla="*/ 0 h 242"/>
              <a:gd name="T24" fmla="*/ 123 w 177"/>
              <a:gd name="T25" fmla="*/ 6 h 242"/>
              <a:gd name="T26" fmla="*/ 123 w 177"/>
              <a:gd name="T27" fmla="*/ 23 h 242"/>
              <a:gd name="T28" fmla="*/ 45 w 177"/>
              <a:gd name="T29" fmla="*/ 15 h 242"/>
              <a:gd name="T30" fmla="*/ 28 w 177"/>
              <a:gd name="T31" fmla="*/ 176 h 242"/>
              <a:gd name="T32" fmla="*/ 28 w 177"/>
              <a:gd name="T33" fmla="*/ 140 h 242"/>
              <a:gd name="T34" fmla="*/ 28 w 177"/>
              <a:gd name="T35" fmla="*/ 176 h 242"/>
              <a:gd name="T36" fmla="*/ 28 w 177"/>
              <a:gd name="T37" fmla="*/ 109 h 242"/>
              <a:gd name="T38" fmla="*/ 30 w 177"/>
              <a:gd name="T39" fmla="*/ 109 h 242"/>
              <a:gd name="T40" fmla="*/ 30 w 177"/>
              <a:gd name="T41" fmla="*/ 119 h 242"/>
              <a:gd name="T42" fmla="*/ 62 w 177"/>
              <a:gd name="T43" fmla="*/ 119 h 242"/>
              <a:gd name="T44" fmla="*/ 60 w 177"/>
              <a:gd name="T45" fmla="*/ 111 h 242"/>
              <a:gd name="T46" fmla="*/ 62 w 177"/>
              <a:gd name="T47" fmla="*/ 109 h 242"/>
              <a:gd name="T48" fmla="*/ 84 w 177"/>
              <a:gd name="T49" fmla="*/ 119 h 242"/>
              <a:gd name="T50" fmla="*/ 74 w 177"/>
              <a:gd name="T51" fmla="*/ 100 h 242"/>
              <a:gd name="T52" fmla="*/ 62 w 177"/>
              <a:gd name="T53" fmla="*/ 89 h 242"/>
              <a:gd name="T54" fmla="*/ 17 w 177"/>
              <a:gd name="T55" fmla="*/ 100 h 242"/>
              <a:gd name="T56" fmla="*/ 17 w 177"/>
              <a:gd name="T57" fmla="*/ 119 h 242"/>
              <a:gd name="T58" fmla="*/ 7 w 177"/>
              <a:gd name="T59" fmla="*/ 38 h 242"/>
              <a:gd name="T60" fmla="*/ 84 w 177"/>
              <a:gd name="T61" fmla="*/ 28 h 242"/>
              <a:gd name="T62" fmla="*/ 149 w 177"/>
              <a:gd name="T63" fmla="*/ 176 h 242"/>
              <a:gd name="T64" fmla="*/ 149 w 177"/>
              <a:gd name="T65" fmla="*/ 140 h 242"/>
              <a:gd name="T66" fmla="*/ 149 w 177"/>
              <a:gd name="T67" fmla="*/ 176 h 242"/>
              <a:gd name="T68" fmla="*/ 160 w 177"/>
              <a:gd name="T69" fmla="*/ 119 h 242"/>
              <a:gd name="T70" fmla="*/ 93 w 177"/>
              <a:gd name="T71" fmla="*/ 28 h 242"/>
              <a:gd name="T72" fmla="*/ 170 w 177"/>
              <a:gd name="T73" fmla="*/ 3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242">
                <a:moveTo>
                  <a:pt x="45" y="87"/>
                </a:moveTo>
                <a:cubicBezTo>
                  <a:pt x="52" y="87"/>
                  <a:pt x="58" y="81"/>
                  <a:pt x="58" y="74"/>
                </a:cubicBezTo>
                <a:cubicBezTo>
                  <a:pt x="58" y="67"/>
                  <a:pt x="52" y="61"/>
                  <a:pt x="45" y="61"/>
                </a:cubicBezTo>
                <a:cubicBezTo>
                  <a:pt x="38" y="61"/>
                  <a:pt x="32" y="67"/>
                  <a:pt x="32" y="74"/>
                </a:cubicBezTo>
                <a:cubicBezTo>
                  <a:pt x="32" y="81"/>
                  <a:pt x="38" y="87"/>
                  <a:pt x="45" y="87"/>
                </a:cubicBezTo>
                <a:close/>
                <a:moveTo>
                  <a:pt x="16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1"/>
                  <a:pt x="7" y="209"/>
                  <a:pt x="17" y="209"/>
                </a:cubicBezTo>
                <a:cubicBezTo>
                  <a:pt x="19" y="209"/>
                  <a:pt x="19" y="209"/>
                  <a:pt x="19" y="209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9" y="234"/>
                  <a:pt x="27" y="242"/>
                  <a:pt x="37" y="242"/>
                </a:cubicBezTo>
                <a:cubicBezTo>
                  <a:pt x="47" y="242"/>
                  <a:pt x="55" y="234"/>
                  <a:pt x="55" y="224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2" y="234"/>
                  <a:pt x="130" y="242"/>
                  <a:pt x="140" y="242"/>
                </a:cubicBezTo>
                <a:cubicBezTo>
                  <a:pt x="150" y="242"/>
                  <a:pt x="158" y="234"/>
                  <a:pt x="158" y="224"/>
                </a:cubicBezTo>
                <a:cubicBezTo>
                  <a:pt x="158" y="209"/>
                  <a:pt x="158" y="209"/>
                  <a:pt x="158" y="209"/>
                </a:cubicBezTo>
                <a:cubicBezTo>
                  <a:pt x="160" y="209"/>
                  <a:pt x="160" y="209"/>
                  <a:pt x="160" y="209"/>
                </a:cubicBezTo>
                <a:cubicBezTo>
                  <a:pt x="170" y="209"/>
                  <a:pt x="177" y="201"/>
                  <a:pt x="177" y="192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7" y="7"/>
                  <a:pt x="170" y="0"/>
                  <a:pt x="160" y="0"/>
                </a:cubicBezTo>
                <a:close/>
                <a:moveTo>
                  <a:pt x="54" y="6"/>
                </a:moveTo>
                <a:cubicBezTo>
                  <a:pt x="123" y="6"/>
                  <a:pt x="123" y="6"/>
                  <a:pt x="123" y="6"/>
                </a:cubicBezTo>
                <a:cubicBezTo>
                  <a:pt x="128" y="6"/>
                  <a:pt x="132" y="10"/>
                  <a:pt x="132" y="15"/>
                </a:cubicBezTo>
                <a:cubicBezTo>
                  <a:pt x="132" y="19"/>
                  <a:pt x="128" y="23"/>
                  <a:pt x="123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49" y="23"/>
                  <a:pt x="45" y="19"/>
                  <a:pt x="45" y="15"/>
                </a:cubicBezTo>
                <a:cubicBezTo>
                  <a:pt x="45" y="10"/>
                  <a:pt x="49" y="6"/>
                  <a:pt x="54" y="6"/>
                </a:cubicBezTo>
                <a:close/>
                <a:moveTo>
                  <a:pt x="28" y="176"/>
                </a:moveTo>
                <a:cubicBezTo>
                  <a:pt x="18" y="176"/>
                  <a:pt x="10" y="168"/>
                  <a:pt x="10" y="158"/>
                </a:cubicBezTo>
                <a:cubicBezTo>
                  <a:pt x="10" y="148"/>
                  <a:pt x="18" y="140"/>
                  <a:pt x="28" y="140"/>
                </a:cubicBezTo>
                <a:cubicBezTo>
                  <a:pt x="38" y="140"/>
                  <a:pt x="46" y="148"/>
                  <a:pt x="46" y="158"/>
                </a:cubicBezTo>
                <a:cubicBezTo>
                  <a:pt x="46" y="168"/>
                  <a:pt x="38" y="176"/>
                  <a:pt x="28" y="176"/>
                </a:cubicBezTo>
                <a:close/>
                <a:moveTo>
                  <a:pt x="28" y="119"/>
                </a:moveTo>
                <a:cubicBezTo>
                  <a:pt x="28" y="109"/>
                  <a:pt x="28" y="109"/>
                  <a:pt x="28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0" y="110"/>
                  <a:pt x="30" y="110"/>
                  <a:pt x="30" y="111"/>
                </a:cubicBezTo>
                <a:cubicBezTo>
                  <a:pt x="30" y="119"/>
                  <a:pt x="30" y="119"/>
                  <a:pt x="30" y="119"/>
                </a:cubicBezTo>
                <a:lnTo>
                  <a:pt x="28" y="119"/>
                </a:lnTo>
                <a:close/>
                <a:moveTo>
                  <a:pt x="62" y="119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0"/>
                  <a:pt x="60" y="110"/>
                  <a:pt x="60" y="109"/>
                </a:cubicBezTo>
                <a:cubicBezTo>
                  <a:pt x="62" y="109"/>
                  <a:pt x="62" y="109"/>
                  <a:pt x="62" y="109"/>
                </a:cubicBezTo>
                <a:lnTo>
                  <a:pt x="62" y="119"/>
                </a:lnTo>
                <a:close/>
                <a:moveTo>
                  <a:pt x="84" y="119"/>
                </a:moveTo>
                <a:cubicBezTo>
                  <a:pt x="74" y="119"/>
                  <a:pt x="74" y="119"/>
                  <a:pt x="74" y="11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3" y="94"/>
                  <a:pt x="68" y="89"/>
                  <a:pt x="62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2" y="89"/>
                  <a:pt x="17" y="94"/>
                  <a:pt x="17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1" y="119"/>
                  <a:pt x="7" y="114"/>
                  <a:pt x="7" y="10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3"/>
                  <a:pt x="11" y="28"/>
                  <a:pt x="17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119"/>
                </a:lnTo>
                <a:close/>
                <a:moveTo>
                  <a:pt x="149" y="176"/>
                </a:moveTo>
                <a:cubicBezTo>
                  <a:pt x="139" y="176"/>
                  <a:pt x="130" y="168"/>
                  <a:pt x="130" y="158"/>
                </a:cubicBezTo>
                <a:cubicBezTo>
                  <a:pt x="130" y="148"/>
                  <a:pt x="139" y="140"/>
                  <a:pt x="149" y="140"/>
                </a:cubicBezTo>
                <a:cubicBezTo>
                  <a:pt x="159" y="140"/>
                  <a:pt x="167" y="148"/>
                  <a:pt x="167" y="158"/>
                </a:cubicBezTo>
                <a:cubicBezTo>
                  <a:pt x="167" y="168"/>
                  <a:pt x="159" y="176"/>
                  <a:pt x="149" y="176"/>
                </a:cubicBezTo>
                <a:close/>
                <a:moveTo>
                  <a:pt x="170" y="109"/>
                </a:moveTo>
                <a:cubicBezTo>
                  <a:pt x="170" y="114"/>
                  <a:pt x="166" y="119"/>
                  <a:pt x="160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28"/>
                  <a:pt x="93" y="28"/>
                  <a:pt x="93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6" y="28"/>
                  <a:pt x="170" y="33"/>
                  <a:pt x="170" y="38"/>
                </a:cubicBezTo>
                <a:lnTo>
                  <a:pt x="170" y="1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69" name="Gruppieren 288"/>
          <p:cNvGrpSpPr/>
          <p:nvPr/>
        </p:nvGrpSpPr>
        <p:grpSpPr>
          <a:xfrm>
            <a:off x="4939385" y="436419"/>
            <a:ext cx="470492" cy="572795"/>
            <a:chOff x="4183201" y="2471526"/>
            <a:chExt cx="376998" cy="428305"/>
          </a:xfrm>
          <a:solidFill>
            <a:schemeClr val="accent1">
              <a:lumMod val="50000"/>
            </a:schemeClr>
          </a:solidFill>
        </p:grpSpPr>
        <p:sp>
          <p:nvSpPr>
            <p:cNvPr id="70" name="Freeform 1028"/>
            <p:cNvSpPr>
              <a:spLocks/>
            </p:cNvSpPr>
            <p:nvPr/>
          </p:nvSpPr>
          <p:spPr bwMode="auto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29"/>
            <p:cNvSpPr>
              <a:spLocks/>
            </p:cNvSpPr>
            <p:nvPr/>
          </p:nvSpPr>
          <p:spPr bwMode="auto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30"/>
            <p:cNvSpPr>
              <a:spLocks/>
            </p:cNvSpPr>
            <p:nvPr/>
          </p:nvSpPr>
          <p:spPr bwMode="auto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31"/>
            <p:cNvSpPr>
              <a:spLocks/>
            </p:cNvSpPr>
            <p:nvPr/>
          </p:nvSpPr>
          <p:spPr bwMode="auto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32"/>
            <p:cNvSpPr>
              <a:spLocks/>
            </p:cNvSpPr>
            <p:nvPr/>
          </p:nvSpPr>
          <p:spPr bwMode="auto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33"/>
            <p:cNvSpPr>
              <a:spLocks/>
            </p:cNvSpPr>
            <p:nvPr/>
          </p:nvSpPr>
          <p:spPr bwMode="auto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34"/>
            <p:cNvSpPr>
              <a:spLocks/>
            </p:cNvSpPr>
            <p:nvPr/>
          </p:nvSpPr>
          <p:spPr bwMode="auto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35"/>
            <p:cNvSpPr>
              <a:spLocks/>
            </p:cNvSpPr>
            <p:nvPr/>
          </p:nvSpPr>
          <p:spPr bwMode="auto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36"/>
            <p:cNvSpPr>
              <a:spLocks/>
            </p:cNvSpPr>
            <p:nvPr/>
          </p:nvSpPr>
          <p:spPr bwMode="auto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37"/>
            <p:cNvSpPr>
              <a:spLocks/>
            </p:cNvSpPr>
            <p:nvPr/>
          </p:nvSpPr>
          <p:spPr bwMode="auto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38"/>
            <p:cNvSpPr>
              <a:spLocks/>
            </p:cNvSpPr>
            <p:nvPr/>
          </p:nvSpPr>
          <p:spPr bwMode="auto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39"/>
            <p:cNvSpPr>
              <a:spLocks/>
            </p:cNvSpPr>
            <p:nvPr/>
          </p:nvSpPr>
          <p:spPr bwMode="auto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40"/>
            <p:cNvSpPr>
              <a:spLocks/>
            </p:cNvSpPr>
            <p:nvPr/>
          </p:nvSpPr>
          <p:spPr bwMode="auto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22"/>
          <p:cNvSpPr>
            <a:spLocks/>
          </p:cNvSpPr>
          <p:nvPr/>
        </p:nvSpPr>
        <p:spPr bwMode="auto">
          <a:xfrm>
            <a:off x="3057420" y="2637726"/>
            <a:ext cx="580413" cy="566450"/>
          </a:xfrm>
          <a:custGeom>
            <a:avLst/>
            <a:gdLst>
              <a:gd name="T0" fmla="*/ 91 w 368"/>
              <a:gd name="T1" fmla="*/ 55 h 307"/>
              <a:gd name="T2" fmla="*/ 27 w 368"/>
              <a:gd name="T3" fmla="*/ 187 h 307"/>
              <a:gd name="T4" fmla="*/ 254 w 368"/>
              <a:gd name="T5" fmla="*/ 84 h 307"/>
              <a:gd name="T6" fmla="*/ 5 w 368"/>
              <a:gd name="T7" fmla="*/ 283 h 307"/>
              <a:gd name="T8" fmla="*/ 31 w 368"/>
              <a:gd name="T9" fmla="*/ 295 h 307"/>
              <a:gd name="T10" fmla="*/ 73 w 368"/>
              <a:gd name="T11" fmla="*/ 230 h 307"/>
              <a:gd name="T12" fmla="*/ 214 w 368"/>
              <a:gd name="T13" fmla="*/ 228 h 307"/>
              <a:gd name="T14" fmla="*/ 349 w 368"/>
              <a:gd name="T15" fmla="*/ 53 h 307"/>
              <a:gd name="T16" fmla="*/ 91 w 368"/>
              <a:gd name="T17" fmla="*/ 5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307">
                <a:moveTo>
                  <a:pt x="91" y="55"/>
                </a:moveTo>
                <a:cubicBezTo>
                  <a:pt x="21" y="96"/>
                  <a:pt x="25" y="162"/>
                  <a:pt x="27" y="187"/>
                </a:cubicBezTo>
                <a:cubicBezTo>
                  <a:pt x="118" y="79"/>
                  <a:pt x="254" y="84"/>
                  <a:pt x="254" y="84"/>
                </a:cubicBezTo>
                <a:cubicBezTo>
                  <a:pt x="254" y="84"/>
                  <a:pt x="61" y="151"/>
                  <a:pt x="5" y="283"/>
                </a:cubicBezTo>
                <a:cubicBezTo>
                  <a:pt x="0" y="294"/>
                  <a:pt x="26" y="307"/>
                  <a:pt x="31" y="295"/>
                </a:cubicBezTo>
                <a:cubicBezTo>
                  <a:pt x="49" y="258"/>
                  <a:pt x="73" y="230"/>
                  <a:pt x="73" y="230"/>
                </a:cubicBezTo>
                <a:cubicBezTo>
                  <a:pt x="108" y="244"/>
                  <a:pt x="170" y="259"/>
                  <a:pt x="214" y="228"/>
                </a:cubicBezTo>
                <a:cubicBezTo>
                  <a:pt x="272" y="188"/>
                  <a:pt x="266" y="97"/>
                  <a:pt x="349" y="53"/>
                </a:cubicBezTo>
                <a:cubicBezTo>
                  <a:pt x="368" y="43"/>
                  <a:pt x="186" y="0"/>
                  <a:pt x="91" y="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5" name="Gruppieren 45"/>
          <p:cNvGrpSpPr/>
          <p:nvPr/>
        </p:nvGrpSpPr>
        <p:grpSpPr>
          <a:xfrm>
            <a:off x="5693354" y="2008597"/>
            <a:ext cx="717641" cy="515513"/>
            <a:chOff x="2938815" y="2260313"/>
            <a:chExt cx="1671004" cy="1027113"/>
          </a:xfrm>
          <a:solidFill>
            <a:schemeClr val="accent1">
              <a:lumMod val="50000"/>
            </a:schemeClr>
          </a:solidFill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kstSylinder 88"/>
          <p:cNvSpPr txBox="1"/>
          <p:nvPr/>
        </p:nvSpPr>
        <p:spPr>
          <a:xfrm>
            <a:off x="2957871" y="1477153"/>
            <a:ext cx="1304203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Fylkesveier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Kollektivtransport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Regionale flyruter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Jernbanetjenester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Bredbånd</a:t>
            </a:r>
          </a:p>
        </p:txBody>
      </p:sp>
      <p:sp>
        <p:nvSpPr>
          <p:cNvPr id="90" name="TekstSylinder 89"/>
          <p:cNvSpPr txBox="1"/>
          <p:nvPr/>
        </p:nvSpPr>
        <p:spPr>
          <a:xfrm>
            <a:off x="4510002" y="974918"/>
            <a:ext cx="1498265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Næring, innovasjon og forskning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Videregående opplæring, fagskoler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Etter- og videreutdanning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Integrering</a:t>
            </a:r>
          </a:p>
        </p:txBody>
      </p:sp>
      <p:sp>
        <p:nvSpPr>
          <p:cNvPr id="91" name="TekstSylinder 90"/>
          <p:cNvSpPr txBox="1"/>
          <p:nvPr/>
        </p:nvSpPr>
        <p:spPr>
          <a:xfrm>
            <a:off x="2686754" y="3254535"/>
            <a:ext cx="13786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Klima og miljø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Friluftsliv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Ressursforvaltning</a:t>
            </a:r>
          </a:p>
        </p:txBody>
      </p:sp>
      <p:sp>
        <p:nvSpPr>
          <p:cNvPr id="92" name="TekstSylinder 91"/>
          <p:cNvSpPr txBox="1"/>
          <p:nvPr/>
        </p:nvSpPr>
        <p:spPr>
          <a:xfrm>
            <a:off x="4322652" y="3859566"/>
            <a:ext cx="1238481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Kultur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Idrett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Kulturminnevern</a:t>
            </a:r>
          </a:p>
        </p:txBody>
      </p:sp>
      <p:sp>
        <p:nvSpPr>
          <p:cNvPr id="93" name="TekstSylinder 92"/>
          <p:cNvSpPr txBox="1"/>
          <p:nvPr/>
        </p:nvSpPr>
        <p:spPr>
          <a:xfrm>
            <a:off x="5729123" y="2598173"/>
            <a:ext cx="1126521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Folkehelse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Barnevern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Familievern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Tannhelse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nb-NO" sz="1000" dirty="0">
                <a:solidFill>
                  <a:schemeClr val="accent1">
                    <a:lumMod val="50000"/>
                  </a:schemeClr>
                </a:solidFill>
              </a:rPr>
              <a:t>PP-tjenester</a:t>
            </a:r>
          </a:p>
        </p:txBody>
      </p:sp>
      <p:pic>
        <p:nvPicPr>
          <p:cNvPr id="41" name="Bilde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8047" l="2153" r="97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2907" y="3126119"/>
            <a:ext cx="1030093" cy="6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7237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Utvalgets sammensetning: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08" y="1376995"/>
            <a:ext cx="3970784" cy="339447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nb-NO" i="1" dirty="0"/>
              <a:t>Terje P. Hagen </a:t>
            </a:r>
            <a:r>
              <a:rPr lang="nb-NO" dirty="0"/>
              <a:t>(utvalgsleder), professor ved Universitetet i Oslo </a:t>
            </a:r>
          </a:p>
          <a:p>
            <a:pPr lvl="0"/>
            <a:r>
              <a:rPr lang="nn-NO" i="1" dirty="0"/>
              <a:t>Jon P. Knudsen</a:t>
            </a:r>
            <a:r>
              <a:rPr lang="nn-NO" dirty="0"/>
              <a:t>, førsteamanuensis ved Universitetet i Agder</a:t>
            </a:r>
            <a:endParaRPr lang="nb-NO" dirty="0"/>
          </a:p>
          <a:p>
            <a:pPr lvl="0"/>
            <a:r>
              <a:rPr lang="nn-NO" i="1" dirty="0"/>
              <a:t>Anne Lise Fimreite</a:t>
            </a:r>
            <a:r>
              <a:rPr lang="nn-NO" dirty="0"/>
              <a:t>, professor ved Universitetet i Bergen</a:t>
            </a:r>
            <a:endParaRPr lang="nb-NO" dirty="0"/>
          </a:p>
          <a:p>
            <a:pPr lvl="0"/>
            <a:r>
              <a:rPr lang="nn-NO" i="1" dirty="0"/>
              <a:t>Gro Sandkjær </a:t>
            </a:r>
            <a:r>
              <a:rPr lang="nn-NO" i="1" dirty="0" smtClean="0"/>
              <a:t>Hanssen</a:t>
            </a:r>
            <a:r>
              <a:rPr lang="nn-NO" dirty="0"/>
              <a:t>, </a:t>
            </a:r>
            <a:r>
              <a:rPr lang="nn-NO" dirty="0" err="1"/>
              <a:t>forsker</a:t>
            </a:r>
            <a:r>
              <a:rPr lang="nn-NO" dirty="0"/>
              <a:t> I ved NIBR, </a:t>
            </a:r>
            <a:r>
              <a:rPr lang="nn-NO" dirty="0" err="1"/>
              <a:t>OsloMet</a:t>
            </a:r>
            <a:r>
              <a:rPr lang="nn-NO" dirty="0"/>
              <a:t> - Storbyuniversitetet</a:t>
            </a:r>
            <a:endParaRPr lang="nb-NO" dirty="0"/>
          </a:p>
          <a:p>
            <a:pPr lvl="0"/>
            <a:r>
              <a:rPr lang="nn-NO" i="1" dirty="0"/>
              <a:t>Christine Hjortland</a:t>
            </a:r>
            <a:r>
              <a:rPr lang="nn-NO" dirty="0"/>
              <a:t>, pensjonist, </a:t>
            </a:r>
            <a:r>
              <a:rPr lang="nn-NO" dirty="0" err="1"/>
              <a:t>tidligere</a:t>
            </a:r>
            <a:r>
              <a:rPr lang="nn-NO" dirty="0"/>
              <a:t> avdelingsdirektør i Kommunal- og moderniseringsdepartementet </a:t>
            </a:r>
            <a:endParaRPr lang="nb-NO" dirty="0"/>
          </a:p>
          <a:p>
            <a:pPr lvl="0"/>
            <a:r>
              <a:rPr lang="nn-NO" i="1" dirty="0"/>
              <a:t>Tore Eriksen</a:t>
            </a:r>
            <a:r>
              <a:rPr lang="nn-NO" dirty="0"/>
              <a:t>, fylkesrådmann i Sogn og Fjordane </a:t>
            </a:r>
            <a:endParaRPr lang="nb-NO" dirty="0"/>
          </a:p>
          <a:p>
            <a:pPr lvl="0"/>
            <a:r>
              <a:rPr lang="nn-NO" i="1" dirty="0"/>
              <a:t>Svein Ludvigsen</a:t>
            </a:r>
            <a:r>
              <a:rPr lang="nn-NO" dirty="0"/>
              <a:t>, pensjonist, </a:t>
            </a:r>
            <a:r>
              <a:rPr lang="nn-NO" dirty="0" err="1" smtClean="0"/>
              <a:t>tidligere</a:t>
            </a:r>
            <a:r>
              <a:rPr lang="nn-NO" dirty="0" smtClean="0"/>
              <a:t> fylkesmann </a:t>
            </a:r>
            <a:r>
              <a:rPr lang="nn-NO" dirty="0"/>
              <a:t>i </a:t>
            </a:r>
            <a:r>
              <a:rPr lang="nn-NO" dirty="0" smtClean="0"/>
              <a:t>Troms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FA5-95C6-4DB3-B1B7-077A9BA3F901}" type="datetime1">
              <a:rPr lang="nb-NO" smtClean="0"/>
              <a:t>28.02.2018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4</a:t>
            </a:fld>
            <a:endParaRPr lang="nb-NO"/>
          </a:p>
        </p:txBody>
      </p:sp>
      <p:pic>
        <p:nvPicPr>
          <p:cNvPr id="7" name="Bilde 10"/>
          <p:cNvPicPr>
            <a:picLocks noChangeAspect="1"/>
          </p:cNvPicPr>
          <p:nvPr/>
        </p:nvPicPr>
        <p:blipFill rotWithShape="1">
          <a:blip r:embed="rId2"/>
          <a:srcRect t="5439"/>
          <a:stretch/>
        </p:blipFill>
        <p:spPr>
          <a:xfrm>
            <a:off x="4834099" y="1819977"/>
            <a:ext cx="3852701" cy="21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Arbeidsform 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47614"/>
            <a:ext cx="8229600" cy="3099791"/>
          </a:xfrm>
        </p:spPr>
        <p:txBody>
          <a:bodyPr/>
          <a:lstStyle/>
          <a:p>
            <a:r>
              <a:rPr lang="nb-NO" sz="2400" dirty="0" smtClean="0"/>
              <a:t>10 arbeidsmøter  </a:t>
            </a:r>
          </a:p>
          <a:p>
            <a:r>
              <a:rPr lang="nb-NO" sz="2400" dirty="0" smtClean="0"/>
              <a:t>Departementer, direktorater, virksomheter, organisasjoner invitert inn</a:t>
            </a:r>
          </a:p>
          <a:p>
            <a:r>
              <a:rPr lang="nb-NO" sz="2400" dirty="0" smtClean="0"/>
              <a:t>Møte med Sametinget </a:t>
            </a:r>
          </a:p>
          <a:p>
            <a:r>
              <a:rPr lang="nb-NO" sz="2400" dirty="0" smtClean="0"/>
              <a:t>Orientert Stortingsrepresentanter </a:t>
            </a:r>
          </a:p>
          <a:p>
            <a:r>
              <a:rPr lang="nb-NO" sz="2400" dirty="0" smtClean="0"/>
              <a:t>Referansegruppe 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59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Tre typer vurderinger 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sz="2400" u="sng" dirty="0" smtClean="0"/>
              <a:t>Nivåplassering</a:t>
            </a:r>
            <a:r>
              <a:rPr lang="nb-NO" sz="2400" u="sng" dirty="0"/>
              <a:t>:</a:t>
            </a:r>
            <a:r>
              <a:rPr lang="nb-NO" sz="2400" dirty="0"/>
              <a:t> På hvilket politisk-administrativt nivå vil oppgaven bli mest hensiktsmessig </a:t>
            </a:r>
            <a:r>
              <a:rPr lang="nb-NO" sz="2400" dirty="0" smtClean="0"/>
              <a:t>løst? </a:t>
            </a:r>
          </a:p>
          <a:p>
            <a:pPr lvl="0"/>
            <a:r>
              <a:rPr lang="nb-NO" sz="2400" u="sng" dirty="0" smtClean="0"/>
              <a:t>Rom </a:t>
            </a:r>
            <a:r>
              <a:rPr lang="nb-NO" sz="2400" u="sng" dirty="0"/>
              <a:t>for politisk skjønn</a:t>
            </a:r>
            <a:r>
              <a:rPr lang="nb-NO" sz="2400" dirty="0"/>
              <a:t>: Er det et politisk handlingsrom knyttet til </a:t>
            </a:r>
            <a:r>
              <a:rPr lang="nb-NO" sz="2400" dirty="0" smtClean="0"/>
              <a:t>oppgaveområdet? </a:t>
            </a:r>
          </a:p>
          <a:p>
            <a:pPr lvl="0"/>
            <a:r>
              <a:rPr lang="nb-NO" sz="2400" dirty="0" smtClean="0"/>
              <a:t>Behov for sterkere samordning og </a:t>
            </a:r>
            <a:r>
              <a:rPr lang="nb-NO" sz="2400" u="sng" dirty="0" smtClean="0"/>
              <a:t>organisatorisk integrering </a:t>
            </a:r>
            <a:r>
              <a:rPr lang="nb-NO" sz="2400" dirty="0" smtClean="0"/>
              <a:t>med </a:t>
            </a:r>
            <a:r>
              <a:rPr lang="nb-NO" sz="2400" dirty="0"/>
              <a:t>andre </a:t>
            </a:r>
            <a:r>
              <a:rPr lang="nb-NO" sz="2400" dirty="0" smtClean="0"/>
              <a:t>politikkområder?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006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5 retningslinjer 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9447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nb-NO" dirty="0" smtClean="0"/>
              <a:t>Oppgaver </a:t>
            </a:r>
            <a:r>
              <a:rPr lang="nb-NO" dirty="0"/>
              <a:t>bør legges så nært innbyggerne som mulig, men på et så høyt nivå </a:t>
            </a:r>
            <a:r>
              <a:rPr lang="nb-NO" dirty="0" smtClean="0"/>
              <a:t>som nødvendig </a:t>
            </a:r>
            <a:r>
              <a:rPr lang="nb-NO" dirty="0"/>
              <a:t>for å sikre en kostnadseffektiv </a:t>
            </a:r>
            <a:r>
              <a:rPr lang="nb-NO" dirty="0" smtClean="0"/>
              <a:t>oppgaveløsning</a:t>
            </a:r>
          </a:p>
          <a:p>
            <a:pPr marL="514350" indent="-514350">
              <a:buAutoNum type="arabicPeriod"/>
            </a:pPr>
            <a:r>
              <a:rPr lang="nb-NO" dirty="0" smtClean="0"/>
              <a:t>Det </a:t>
            </a:r>
            <a:r>
              <a:rPr lang="nb-NO" dirty="0"/>
              <a:t>myndighetsorgan som er tillagt ansvar og beslutningskompetanse for en oppgave</a:t>
            </a:r>
            <a:r>
              <a:rPr lang="nb-NO" dirty="0" smtClean="0"/>
              <a:t>, skal </a:t>
            </a:r>
            <a:r>
              <a:rPr lang="nb-NO" dirty="0"/>
              <a:t>også ha fagmiljøet tilknyttet oppgaven og ansvaret for å finansiere utgiftene </a:t>
            </a:r>
            <a:r>
              <a:rPr lang="nb-NO" dirty="0" smtClean="0"/>
              <a:t>til oppgaveløsningen </a:t>
            </a:r>
          </a:p>
          <a:p>
            <a:pPr marL="514350" indent="-514350">
              <a:buAutoNum type="arabicPeriod"/>
            </a:pPr>
            <a:r>
              <a:rPr lang="nb-NO" dirty="0" smtClean="0"/>
              <a:t>Oppgaver </a:t>
            </a:r>
            <a:r>
              <a:rPr lang="nb-NO" dirty="0"/>
              <a:t>som krever utøvelse av politisk skjønn og vurdering bør legges til </a:t>
            </a:r>
            <a:r>
              <a:rPr lang="nb-NO" dirty="0" smtClean="0"/>
              <a:t>folkevalgte organer</a:t>
            </a:r>
          </a:p>
          <a:p>
            <a:pPr marL="514350" indent="-514350">
              <a:buAutoNum type="arabicPeriod"/>
            </a:pPr>
            <a:r>
              <a:rPr lang="nb-NO" dirty="0" smtClean="0"/>
              <a:t>Oppgaver </a:t>
            </a:r>
            <a:r>
              <a:rPr lang="nb-NO" dirty="0"/>
              <a:t>som krever stor grad av samordning, og/eller oppgaver som har </a:t>
            </a:r>
            <a:r>
              <a:rPr lang="nb-NO" dirty="0" smtClean="0"/>
              <a:t>store kontaktflater </a:t>
            </a:r>
            <a:r>
              <a:rPr lang="nb-NO" dirty="0"/>
              <a:t>med hverandre, bør legges til samme </a:t>
            </a:r>
            <a:r>
              <a:rPr lang="nb-NO" dirty="0" smtClean="0"/>
              <a:t>forvaltningsorgan</a:t>
            </a:r>
          </a:p>
          <a:p>
            <a:pPr marL="514350" indent="-514350">
              <a:buAutoNum type="arabicPeriod"/>
            </a:pPr>
            <a:r>
              <a:rPr lang="nb-NO" dirty="0" smtClean="0"/>
              <a:t>Oppgaver </a:t>
            </a:r>
            <a:r>
              <a:rPr lang="nb-NO" dirty="0"/>
              <a:t>som av ulike årsaker ikke skal la seg påvirke av lokalpolitiske forhold, </a:t>
            </a:r>
            <a:r>
              <a:rPr lang="nb-NO" dirty="0" smtClean="0"/>
              <a:t>bør være </a:t>
            </a:r>
            <a:r>
              <a:rPr lang="nb-NO" dirty="0"/>
              <a:t>et statlig ansvar. Staten bør ha ansvaret for oppgaver som forutsetter et </a:t>
            </a:r>
            <a:r>
              <a:rPr lang="nb-NO" dirty="0" smtClean="0"/>
              <a:t>nasjonalt helhetsgrep </a:t>
            </a:r>
            <a:r>
              <a:rPr lang="nb-NO" dirty="0"/>
              <a:t>for god oppgaveløsning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759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C:\Users\KMD6111\Desktop\Fylkesstrukturen 2020.BMP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493"/>
            <a:ext cx="3834426" cy="4590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463988" y="357504"/>
            <a:ext cx="4212468" cy="4446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b="1" dirty="0" smtClean="0"/>
              <a:t>Ny fylkesstruktur:</a:t>
            </a:r>
          </a:p>
          <a:p>
            <a:r>
              <a:rPr lang="nb-NO" sz="2000" dirty="0" smtClean="0"/>
              <a:t>I gjennomsnitt 475 </a:t>
            </a:r>
            <a:r>
              <a:rPr lang="nb-NO" sz="2000" dirty="0"/>
              <a:t>000 </a:t>
            </a:r>
            <a:r>
              <a:rPr lang="nb-NO" sz="2000" dirty="0" smtClean="0"/>
              <a:t>innbyggere</a:t>
            </a:r>
          </a:p>
          <a:p>
            <a:pPr lvl="1"/>
            <a:r>
              <a:rPr lang="nb-NO" sz="1600" dirty="0" smtClean="0"/>
              <a:t>i dag 275 000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Minst: </a:t>
            </a:r>
          </a:p>
          <a:p>
            <a:pPr lvl="1"/>
            <a:r>
              <a:rPr lang="nb-NO" sz="1600" dirty="0" smtClean="0"/>
              <a:t>Troms/Finnmark med </a:t>
            </a:r>
            <a:br>
              <a:rPr lang="nb-NO" sz="1600" dirty="0" smtClean="0"/>
            </a:br>
            <a:r>
              <a:rPr lang="nb-NO" sz="1600" dirty="0" smtClean="0"/>
              <a:t>240 000 </a:t>
            </a:r>
            <a:r>
              <a:rPr lang="nb-NO" sz="1600" dirty="0" err="1" smtClean="0"/>
              <a:t>innb</a:t>
            </a:r>
            <a:r>
              <a:rPr lang="nb-NO" sz="1600" dirty="0" smtClean="0"/>
              <a:t> </a:t>
            </a:r>
          </a:p>
          <a:p>
            <a:pPr lvl="1"/>
            <a:r>
              <a:rPr lang="nb-NO" sz="1600" dirty="0" smtClean="0"/>
              <a:t>Finnmark har i dag 76 000</a:t>
            </a:r>
          </a:p>
          <a:p>
            <a:pPr lvl="1"/>
            <a:r>
              <a:rPr lang="nb-NO" sz="1600" dirty="0" smtClean="0"/>
              <a:t>I dag har 9 fylker under 200 000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Størst: </a:t>
            </a:r>
          </a:p>
          <a:p>
            <a:pPr lvl="1"/>
            <a:r>
              <a:rPr lang="nb-NO" sz="1600" dirty="0" smtClean="0"/>
              <a:t>Viken med 1,15 </a:t>
            </a:r>
            <a:r>
              <a:rPr lang="nb-NO" sz="1600" dirty="0" err="1" smtClean="0"/>
              <a:t>mill</a:t>
            </a:r>
            <a:r>
              <a:rPr lang="nb-NO" sz="1600" dirty="0" smtClean="0"/>
              <a:t> innb. </a:t>
            </a:r>
          </a:p>
          <a:p>
            <a:pPr lvl="1"/>
            <a:r>
              <a:rPr lang="nb-NO" sz="1600" dirty="0" smtClean="0"/>
              <a:t>Finnmark/Troms har 23 % av landets areal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Snitt 36 kommuner per fylke </a:t>
            </a:r>
          </a:p>
          <a:p>
            <a:pPr lvl="1"/>
            <a:r>
              <a:rPr lang="nb-NO" sz="1600" dirty="0" smtClean="0"/>
              <a:t>i dag 24 kommuner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246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 smtClean="0"/>
              <a:t>Hvorfor regionreform?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9621"/>
            <a:ext cx="8856984" cy="317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</a:t>
            </a:r>
            <a:r>
              <a:rPr lang="nb-NO" dirty="0" smtClean="0"/>
              <a:t>o utfordringer i vårt nasjonale styringssystem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1. </a:t>
            </a:r>
            <a:r>
              <a:rPr lang="nb-NO" dirty="0" smtClean="0"/>
              <a:t>Mange små kommuner:</a:t>
            </a:r>
          </a:p>
          <a:p>
            <a:pPr lvl="2"/>
            <a:r>
              <a:rPr lang="nb-NO" dirty="0" smtClean="0"/>
              <a:t>Mangler viktig kompetanse </a:t>
            </a:r>
          </a:p>
          <a:p>
            <a:pPr lvl="2"/>
            <a:r>
              <a:rPr lang="nb-NO" dirty="0" smtClean="0"/>
              <a:t>Flere samfunnsutfordringer overskrider kommunegrensene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A3F7-B11A-4716-AE0D-383DC6D429E8}" type="datetime1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Ekspertutvalget for regionreformen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0D61-EA18-4B1C-8D48-6FA57C54A60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5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2351</Words>
  <Application>Microsoft Office PowerPoint</Application>
  <PresentationFormat>Skjermfremvisning (16:9)</PresentationFormat>
  <Paragraphs>450</Paragraphs>
  <Slides>33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9" baseType="lpstr">
      <vt:lpstr>Arial</vt:lpstr>
      <vt:lpstr>Bebas Neue</vt:lpstr>
      <vt:lpstr>Calibri</vt:lpstr>
      <vt:lpstr>Calibri Light</vt:lpstr>
      <vt:lpstr>Wingdings</vt:lpstr>
      <vt:lpstr>Office Theme</vt:lpstr>
      <vt:lpstr>PowerPoint-presentasjon</vt:lpstr>
      <vt:lpstr>Regionreformen: Desentralisering av oppgaver  fra staten til fylkeskommunene</vt:lpstr>
      <vt:lpstr>Bakgrunn</vt:lpstr>
      <vt:lpstr>Utvalgets sammensetning:</vt:lpstr>
      <vt:lpstr>Arbeidsform </vt:lpstr>
      <vt:lpstr>Tre typer vurderinger </vt:lpstr>
      <vt:lpstr>5 retningslinjer </vt:lpstr>
      <vt:lpstr>PowerPoint-presentasjon</vt:lpstr>
      <vt:lpstr>Hvorfor regionreform?</vt:lpstr>
      <vt:lpstr>PowerPoint-presentasjon</vt:lpstr>
      <vt:lpstr>Hvorfor regionreform?</vt:lpstr>
      <vt:lpstr>PowerPoint-presentasjon</vt:lpstr>
      <vt:lpstr>PowerPoint-presentasjon</vt:lpstr>
      <vt:lpstr>PowerPoint-presentasjon</vt:lpstr>
      <vt:lpstr>Dagens fylkeskommuner har hatt to utfordringer</vt:lpstr>
      <vt:lpstr>Utfordringene har en felles løsning</vt:lpstr>
      <vt:lpstr>PowerPoint-presentasjon</vt:lpstr>
      <vt:lpstr>Utvalgets tilnærming</vt:lpstr>
      <vt:lpstr>PowerPoint-presentasjon</vt:lpstr>
      <vt:lpstr>Utvalgets tilnærming:  Oppgaveområder må sees i sammenheng</vt:lpstr>
      <vt:lpstr>PowerPoint-presentasjon</vt:lpstr>
      <vt:lpstr>Næring, kompetanse og integrering</vt:lpstr>
      <vt:lpstr>Utvalget foreslår: </vt:lpstr>
      <vt:lpstr>       Klima, miljø og naturressurser</vt:lpstr>
      <vt:lpstr>Samferdsel</vt:lpstr>
      <vt:lpstr>Kultur og kulturminnevern</vt:lpstr>
      <vt:lpstr>Helse og levekår</vt:lpstr>
      <vt:lpstr>Regional planlegging </vt:lpstr>
      <vt:lpstr>Regional planlegging </vt:lpstr>
      <vt:lpstr>Regional planlegging </vt:lpstr>
      <vt:lpstr>Utvalgets forslag medfører  </vt:lpstr>
      <vt:lpstr>Utvalgets forslag medfører  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Regionreformen: Desentralisering av oppgaver fra staten til fylkeskommunene</dc:title>
  <dc:creator>Terje P. Hagen</dc:creator>
  <cp:lastModifiedBy>Jon Petter Arntzen</cp:lastModifiedBy>
  <cp:revision>176</cp:revision>
  <dcterms:created xsi:type="dcterms:W3CDTF">2018-01-29T19:17:54Z</dcterms:created>
  <dcterms:modified xsi:type="dcterms:W3CDTF">2018-02-28T09:11:27Z</dcterms:modified>
</cp:coreProperties>
</file>