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71" r:id="rId5"/>
    <p:sldId id="270" r:id="rId6"/>
    <p:sldId id="273" r:id="rId7"/>
    <p:sldId id="259" r:id="rId8"/>
    <p:sldId id="264" r:id="rId9"/>
    <p:sldId id="265" r:id="rId10"/>
    <p:sldId id="266" r:id="rId11"/>
    <p:sldId id="275" r:id="rId12"/>
    <p:sldId id="276" r:id="rId13"/>
    <p:sldId id="277" r:id="rId14"/>
    <p:sldId id="278" r:id="rId15"/>
    <p:sldId id="267" r:id="rId16"/>
    <p:sldId id="272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7" autoAdjust="0"/>
    <p:restoredTop sz="78606" autoAdjust="0"/>
  </p:normalViewPr>
  <p:slideViewPr>
    <p:cSldViewPr>
      <p:cViewPr varScale="1">
        <p:scale>
          <a:sx n="69" d="100"/>
          <a:sy n="69" d="100"/>
        </p:scale>
        <p:origin x="17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C9AA6-5B3D-47AC-91DF-EE0B67263A1D}" type="datetimeFigureOut">
              <a:rPr lang="nb-NO" smtClean="0"/>
              <a:pPr/>
              <a:t>28.02.2018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0BFDD-15B8-416D-A94D-0E32677134E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/>
              <a:t/>
            </a:r>
            <a:br>
              <a:rPr lang="nb-NO" sz="2400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25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baseline="0" dirty="0"/>
              <a:t>Så tilbake til poenget mitt.</a:t>
            </a:r>
          </a:p>
          <a:p>
            <a:endParaRPr lang="nb-NO" baseline="0" dirty="0"/>
          </a:p>
          <a:p>
            <a:pPr marL="228600" indent="-228600">
              <a:buAutoNum type="arabicPeriod"/>
            </a:pPr>
            <a:r>
              <a:rPr lang="nb-NO" baseline="0" dirty="0"/>
              <a:t>Bedre infrastruktur gir flere muligheter.  - flere ulike tjenester (og vi anser valgmuligheter som positivt. </a:t>
            </a:r>
          </a:p>
          <a:p>
            <a:pPr marL="228600" indent="-228600">
              <a:buAutoNum type="arabicPeriod"/>
            </a:pPr>
            <a:endParaRPr lang="nb-NO" baseline="0" dirty="0"/>
          </a:p>
          <a:p>
            <a:pPr marL="228600" indent="-228600">
              <a:buAutoNum type="arabicPeriod"/>
            </a:pPr>
            <a:r>
              <a:rPr lang="nb-NO" baseline="0" dirty="0"/>
              <a:t>Det er en klar samvariasjon mellom tilgang på arbeidstakere, arbeidsplasser og befolkningsvekst. Større regioner vokser – mindre krymper – stort sett. </a:t>
            </a:r>
          </a:p>
          <a:p>
            <a:pPr marL="228600" indent="-228600">
              <a:buAutoNum type="arabicPeriod"/>
            </a:pPr>
            <a:endParaRPr lang="nb-NO" baseline="0" dirty="0"/>
          </a:p>
          <a:p>
            <a:pPr marL="228600" indent="-228600">
              <a:buAutoNum type="arabicPeriod"/>
            </a:pPr>
            <a:r>
              <a:rPr lang="nb-NO" baseline="0" dirty="0"/>
              <a:t>Sentralisering er positivt, i alle fall i økonomisk forstand. Høyere verdiskapning per person i mer sentrale strøk enn i periferien – igjen – stort sett. Det er unntak.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85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type</a:t>
            </a:r>
            <a:r>
              <a:rPr lang="nb-NO" baseline="0" dirty="0"/>
              <a:t> 75 tog bruker om lag 1 / 3 av energien per setekilometer av det en bil gjør.  (MEN STÅR TALLET SEG OM ANDELEN ELBILER ØKER I TAKTEN DET GJØR NÅ?)</a:t>
            </a:r>
          </a:p>
          <a:p>
            <a:endParaRPr lang="nb-NO" baseline="0" dirty="0"/>
          </a:p>
          <a:p>
            <a:r>
              <a:rPr lang="nb-NO" baseline="0" dirty="0"/>
              <a:t>En kan reise tre ganger så langt for samme energibruk</a:t>
            </a:r>
          </a:p>
          <a:p>
            <a:endParaRPr lang="nb-NO" baseline="0" dirty="0"/>
          </a:p>
          <a:p>
            <a:r>
              <a:rPr lang="nb-NO" baseline="0" dirty="0"/>
              <a:t>Helelektrisk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72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023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Verdiskapning og miljøhensyn, sett opp mot en infrastrukturinvestering – er ikke det et slags</a:t>
            </a:r>
            <a:r>
              <a:rPr lang="nb-NO" baseline="0" dirty="0"/>
              <a:t> dilemma? </a:t>
            </a:r>
          </a:p>
          <a:p>
            <a:endParaRPr lang="nb-NO" baseline="0" dirty="0"/>
          </a:p>
          <a:p>
            <a:r>
              <a:rPr lang="nb-NO" baseline="0" dirty="0"/>
              <a:t>Jo, det er det. </a:t>
            </a:r>
          </a:p>
          <a:p>
            <a:endParaRPr lang="nb-NO" baseline="0" dirty="0"/>
          </a:p>
          <a:p>
            <a:r>
              <a:rPr lang="nb-NO" sz="1200" dirty="0"/>
              <a:t>Hvorfor bruke milliarder på infrastruktur og større regioner </a:t>
            </a:r>
            <a:br>
              <a:rPr lang="nb-NO" sz="1200" dirty="0"/>
            </a:br>
            <a:r>
              <a:rPr lang="nb-NO" sz="1200" dirty="0"/>
              <a:t>– når det fører til mer trafikk og økte utslipp?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82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</a:t>
            </a:r>
            <a:r>
              <a:rPr lang="nb-NO" baseline="0" dirty="0"/>
              <a:t> så kjent antagelse, så vant at vi faktisk ikke tenker så mye på det. Vi tar det for gitt. Men det er langt fra opplagt at årsaks-virkningsforholdet går den retningen. Teoretisk er det det greit å argumentere for, men empirisk har det vist seg mye vanskeligere å beregne.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89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</a:t>
            </a:r>
            <a:r>
              <a:rPr lang="nb-NO" baseline="0" dirty="0"/>
              <a:t> infrastruktur gir alltid forskyvning av sentralitet og geografisk dominans.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4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Poenget er at: </a:t>
            </a:r>
          </a:p>
          <a:p>
            <a:endParaRPr lang="nb-NO" dirty="0"/>
          </a:p>
          <a:p>
            <a:r>
              <a:rPr lang="nb-NO" dirty="0"/>
              <a:t>Mange faktorer påvirker</a:t>
            </a:r>
            <a:r>
              <a:rPr lang="nb-NO" baseline="0" dirty="0"/>
              <a:t> lokalisering. Transportinfrastruktur er bare en av dem. </a:t>
            </a:r>
            <a:endParaRPr lang="nb-NO" dirty="0"/>
          </a:p>
          <a:p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«All økonomisk aktivitet skjer i et rom. Varer skal fra A til B. folk skal til jobb. Og folk skal reise i jobb. Dette krever en infrastruktur. Dess bedre infrastruktur, dess flere muligheter. Dette gir bedre tilgjengelighet og høyere opsjonsverdi.»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baseline="0" dirty="0"/>
              <a:t>- flere ulike faktorer og at hver enkelt av disse i mange tilfeller kan slå ut begge veger. Ikke bare positivt,. – her er det mulig å tenke på flyttebilen som er det første som går fra øya når den nye brua åpner. </a:t>
            </a:r>
          </a:p>
          <a:p>
            <a:endParaRPr lang="nb-NO" baseline="0" dirty="0"/>
          </a:p>
          <a:p>
            <a:r>
              <a:rPr lang="nb-NO" dirty="0"/>
              <a:t>Reduserte transportkostnader INNEBÆRER</a:t>
            </a:r>
            <a:r>
              <a:rPr lang="nb-NO" baseline="0" dirty="0"/>
              <a:t> BÅDE MULIGHETER OG TRUSLER, for eks  økt konkurranse. </a:t>
            </a:r>
          </a:p>
          <a:p>
            <a:endParaRPr lang="nb-NO" baseline="0" dirty="0"/>
          </a:p>
          <a:p>
            <a:r>
              <a:rPr lang="nb-NO" baseline="0" dirty="0"/>
              <a:t>Det betyr at du som bedrift får tilgang på flere potensielle arbeidstakere, men det er også flere bedrifter som kan konkurrere om disse arbeidstakerne. </a:t>
            </a:r>
          </a:p>
          <a:p>
            <a:r>
              <a:rPr lang="nb-NO" baseline="0" dirty="0"/>
              <a:t>Med billigere eller bedre innsatsfaktorer følger økt konkurransekraft, men også et mindre skjermet hjemmemarked. 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0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73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Ikke bruk mye tid</a:t>
            </a:r>
            <a:r>
              <a:rPr lang="nb-NO" baseline="0" dirty="0"/>
              <a:t> på slike tegninger. SI hva denne sier, ikke forklar ved hjelp av teningen.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60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</a:t>
            </a:r>
            <a:r>
              <a:rPr lang="nb-NO" baseline="0" dirty="0"/>
              <a:t> e</a:t>
            </a:r>
            <a:r>
              <a:rPr lang="nb-NO" dirty="0"/>
              <a:t>r evl kontroversielt?</a:t>
            </a:r>
            <a:r>
              <a:rPr lang="nb-NO" baseline="0" dirty="0"/>
              <a:t> </a:t>
            </a:r>
            <a:r>
              <a:rPr lang="nb-NO" dirty="0"/>
              <a:t>HER BØR DET UTDYPES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03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95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126560" cy="14700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712879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C03F-B4E9-4750-BA4C-C00FC25D9DFF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5713470"/>
            <a:ext cx="9143998" cy="114453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4487-7C75-4170-A924-A6BEDCF443DF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44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600B-EDD6-4224-A159-661564F0BA58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0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693B-44F8-4886-AC8B-458788D90BCE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40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E6D9-F996-4751-827F-9F11922D3869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78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3BC-BA9D-4708-B647-04C7FC0D0695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5" y="4406900"/>
            <a:ext cx="7379097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5615" y="2906713"/>
            <a:ext cx="737909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CD3C-697B-423D-8BDD-504B7FA0FC17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07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58C-7E45-473D-8A53-91E388704EB1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25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A77-407D-4E27-AE51-B30CEA79F323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04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AB4D-357F-44AD-96D9-57D295DD4586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1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8FC3-2B72-4D6E-A835-CBE5B91DEC43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6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526F-346D-4CAB-B27C-28019ED4105C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7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80243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0153-54B6-43CA-A316-056AA2D99332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31640" y="6545237"/>
            <a:ext cx="403244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785792" y="6545237"/>
            <a:ext cx="44239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475711"/>
            <a:ext cx="2673042" cy="288032"/>
          </a:xfrm>
          <a:prstGeom prst="rect">
            <a:avLst/>
          </a:prstGeom>
        </p:spPr>
      </p:pic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5292080" y="6545237"/>
            <a:ext cx="44239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</a:p>
        </p:txBody>
      </p:sp>
    </p:spTree>
    <p:extLst>
      <p:ext uri="{BB962C8B-B14F-4D97-AF65-F5344CB8AC3E}">
        <p14:creationId xmlns:p14="http://schemas.microsoft.com/office/powerpoint/2010/main" val="128387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1800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pitchFamily="2" charset="2"/>
        <a:buChar char="§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1800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704856" cy="2952328"/>
          </a:xfrm>
        </p:spPr>
        <p:txBody>
          <a:bodyPr>
            <a:normAutofit/>
          </a:bodyPr>
          <a:lstStyle/>
          <a:p>
            <a:r>
              <a:rPr lang="nb-NO" sz="4200" dirty="0" err="1"/>
              <a:t>InterCity</a:t>
            </a:r>
            <a:r>
              <a:rPr lang="nb-NO" sz="4200" dirty="0"/>
              <a:t> – i et verdiskapnings og miljøperspektiv</a:t>
            </a:r>
            <a:br>
              <a:rPr lang="nb-NO" sz="4200" dirty="0"/>
            </a:br>
            <a:endParaRPr lang="nb-NO" sz="2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7128792" cy="528464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jaa@toi.no</a:t>
            </a:r>
          </a:p>
        </p:txBody>
      </p:sp>
    </p:spTree>
    <p:extLst>
      <p:ext uri="{BB962C8B-B14F-4D97-AF65-F5344CB8AC3E}">
        <p14:creationId xmlns:p14="http://schemas.microsoft.com/office/powerpoint/2010/main" val="364052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b-NO" sz="4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InterCity</a:t>
            </a:r>
            <a:r>
              <a:rPr lang="nb-NO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knytter sammen regioner som ellers klarer seg helt fint</a:t>
            </a:r>
          </a:p>
          <a:p>
            <a:pPr marL="0" indent="0">
              <a:buNone/>
            </a:pPr>
            <a:endParaRPr lang="nb-NO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b-NO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59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404" y="52760"/>
            <a:ext cx="6255192" cy="681337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295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InterCity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nb-NO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Flere muligheter…</a:t>
            </a:r>
          </a:p>
          <a:p>
            <a:pPr marL="0" indent="0">
              <a:buNone/>
            </a:pPr>
            <a:endParaRPr lang="nb-NO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r>
              <a:rPr lang="nb-NO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…Sentralisering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94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Miljøperspektiv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endParaRPr lang="nb-NO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nb-NO" sz="1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 / 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55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nb-NO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nb-NO" sz="4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InterCity</a:t>
            </a:r>
            <a:r>
              <a:rPr lang="nb-NO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!</a:t>
            </a:r>
          </a:p>
          <a:p>
            <a:pPr marL="0" indent="0" algn="ctr">
              <a:buNone/>
            </a:pPr>
            <a:endParaRPr lang="nb-NO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nb-NO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 eller fortetting langs Kolsåsbanen?</a:t>
            </a:r>
          </a:p>
          <a:p>
            <a:pPr marL="0" indent="0" algn="ctr">
              <a:buNone/>
            </a:pPr>
            <a:endParaRPr lang="nb-NO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nb-NO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91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</a:t>
            </a:r>
            <a:r>
              <a:rPr lang="nb-NO" dirty="0" err="1"/>
              <a:t>InterCity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01419"/>
          </a:xfrm>
        </p:spPr>
        <p:txBody>
          <a:bodyPr>
            <a:normAutofit lnSpcReduction="10000"/>
          </a:bodyPr>
          <a:lstStyle/>
          <a:p>
            <a:endParaRPr lang="nb-NO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b-NO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Økte muligheter for verdiskapning på Østlandet</a:t>
            </a:r>
          </a:p>
          <a:p>
            <a:endParaRPr lang="nb-NO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b-NO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Økt verdi på områder i nærheten av </a:t>
            </a:r>
            <a:r>
              <a:rPr lang="nb-NO" sz="4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InterCity</a:t>
            </a:r>
            <a:r>
              <a:rPr lang="nb-NO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-togstasjoner</a:t>
            </a:r>
          </a:p>
          <a:p>
            <a:endParaRPr lang="nb-NO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nb-NO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…og en rekke usikkerheter</a:t>
            </a:r>
          </a:p>
          <a:p>
            <a:endParaRPr lang="nb-NO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nb-NO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nb-NO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98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16</a:t>
            </a:fld>
            <a:endParaRPr lang="nb-NO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37"/>
            <a:ext cx="9144000" cy="60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7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29600" cy="5866185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pPr marL="0" indent="0" algn="ctr">
              <a:buNone/>
            </a:pPr>
            <a:r>
              <a:rPr lang="nb-NO" sz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r>
              <a:rPr lang="nb-NO" dirty="0"/>
              <a:t> </a:t>
            </a:r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161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Infrastruktur =&gt; Verdiskapning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30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5" name="Bil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0" y="463731"/>
            <a:ext cx="8986360" cy="60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051720" y="620688"/>
            <a:ext cx="1224136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4283968" y="2492896"/>
            <a:ext cx="2952328" cy="12241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2022349" y="4077072"/>
            <a:ext cx="1829571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186145" y="769677"/>
            <a:ext cx="1224136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30324" y="155067"/>
            <a:ext cx="1224136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2293404" y="2585528"/>
            <a:ext cx="1918556" cy="10724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611560" y="2640388"/>
            <a:ext cx="1410789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4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Vekst!</a:t>
            </a:r>
          </a:p>
          <a:p>
            <a:pPr marL="0" indent="0">
              <a:buNone/>
            </a:pPr>
            <a:r>
              <a:rPr lang="nb-NO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 eller kanskje omfordeling?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33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MULIGHETER OG TRUSLER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038600" cy="2595473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" y="1700808"/>
            <a:ext cx="4653514" cy="26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Bo- og arbeidsmarkedsregion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229600" cy="4525962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2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241195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971"/>
            <a:ext cx="578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ØI">
      <a:dk1>
        <a:sysClr val="windowText" lastClr="000000"/>
      </a:dk1>
      <a:lt1>
        <a:sysClr val="window" lastClr="FFFFFF"/>
      </a:lt1>
      <a:dk2>
        <a:srgbClr val="7B715E"/>
      </a:dk2>
      <a:lt2>
        <a:srgbClr val="E7E5E1"/>
      </a:lt2>
      <a:accent1>
        <a:srgbClr val="3F868D"/>
      </a:accent1>
      <a:accent2>
        <a:srgbClr val="C5CC8E"/>
      </a:accent2>
      <a:accent3>
        <a:srgbClr val="D3741C"/>
      </a:accent3>
      <a:accent4>
        <a:srgbClr val="FFE271"/>
      </a:accent4>
      <a:accent5>
        <a:srgbClr val="8BC9DD"/>
      </a:accent5>
      <a:accent6>
        <a:srgbClr val="336699"/>
      </a:accent6>
      <a:hlink>
        <a:srgbClr val="336699"/>
      </a:hlink>
      <a:folHlink>
        <a:srgbClr val="777777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TØI-PPT-mal</Template>
  <TotalTime>308</TotalTime>
  <Words>526</Words>
  <Application>Microsoft Office PowerPoint</Application>
  <PresentationFormat>Skjermfremvisning (4:3)</PresentationFormat>
  <Paragraphs>112</Paragraphs>
  <Slides>16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Office-tema</vt:lpstr>
      <vt:lpstr>InterCity – i et verdiskapnings og miljøperspektiv </vt:lpstr>
      <vt:lpstr>PowerPoint-presentasjon</vt:lpstr>
      <vt:lpstr>PowerPoint-presentasjon</vt:lpstr>
      <vt:lpstr>PowerPoint-presentasjon</vt:lpstr>
      <vt:lpstr>PowerPoint-presentasjon</vt:lpstr>
      <vt:lpstr>MULIGHETER OG TRUSLER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InterCity</vt:lpstr>
      <vt:lpstr>Miljøperspektiv</vt:lpstr>
      <vt:lpstr>PowerPoint-presentasjon</vt:lpstr>
      <vt:lpstr>Konsekvenser av InterCity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Hvorfor bruke milliarder på infrastruktur og  større regioner  – når det fører til mer trafikk og økte utslipp?</dc:title>
  <dc:creator>Jørgen Aarhaug</dc:creator>
  <cp:lastModifiedBy>Jon Petter Arntzen</cp:lastModifiedBy>
  <cp:revision>25</cp:revision>
  <dcterms:created xsi:type="dcterms:W3CDTF">2017-09-25T10:55:56Z</dcterms:created>
  <dcterms:modified xsi:type="dcterms:W3CDTF">2018-02-28T13:55:43Z</dcterms:modified>
</cp:coreProperties>
</file>