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16"/>
  </p:notesMasterIdLst>
  <p:sldIdLst>
    <p:sldId id="256" r:id="rId2"/>
    <p:sldId id="268" r:id="rId3"/>
    <p:sldId id="269" r:id="rId4"/>
    <p:sldId id="278" r:id="rId5"/>
    <p:sldId id="277" r:id="rId6"/>
    <p:sldId id="270" r:id="rId7"/>
    <p:sldId id="279" r:id="rId8"/>
    <p:sldId id="271" r:id="rId9"/>
    <p:sldId id="273" r:id="rId10"/>
    <p:sldId id="263" r:id="rId11"/>
    <p:sldId id="274" r:id="rId12"/>
    <p:sldId id="265" r:id="rId13"/>
    <p:sldId id="267" r:id="rId14"/>
    <p:sldId id="262" r:id="rId15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2"/>
    <a:srgbClr val="439A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55" autoAdjust="0"/>
    <p:restoredTop sz="83469"/>
  </p:normalViewPr>
  <p:slideViewPr>
    <p:cSldViewPr>
      <p:cViewPr>
        <p:scale>
          <a:sx n="117" d="100"/>
          <a:sy n="117" d="100"/>
        </p:scale>
        <p:origin x="90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CFE84-1F5F-4633-978E-A4FC3FC2660A}" type="datetimeFigureOut">
              <a:rPr lang="nb-NO" smtClean="0"/>
              <a:t>03.05.2016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ACA81-82A4-4C42-BA4C-ACCF3D6A07A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012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nb-NO" dirty="0" smtClean="0"/>
              <a:t>Timo, 16, </a:t>
            </a:r>
          </a:p>
          <a:p>
            <a:pPr marL="171450" indent="-171450">
              <a:buFont typeface="Arial" charset="0"/>
              <a:buChar char="•"/>
            </a:pPr>
            <a:r>
              <a:rPr lang="nb-NO" baseline="0" dirty="0" smtClean="0"/>
              <a:t>Opprinnelig fra Sigdal, Midtfylket i Buskerud</a:t>
            </a:r>
          </a:p>
          <a:p>
            <a:pPr marL="171450" indent="-171450">
              <a:buFont typeface="Arial" charset="0"/>
              <a:buChar char="•"/>
            </a:pPr>
            <a:r>
              <a:rPr lang="nb-NO" baseline="0" dirty="0" smtClean="0"/>
              <a:t>Bor på hybel i Drammen, der jeg går på videregående</a:t>
            </a:r>
          </a:p>
          <a:p>
            <a:pPr marL="171450" indent="-171450">
              <a:buFont typeface="Arial" charset="0"/>
              <a:buChar char="•"/>
            </a:pPr>
            <a:endParaRPr lang="nb-NO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 dirty="0" smtClean="0"/>
              <a:t>Medlem av Ungdomspanelet</a:t>
            </a:r>
            <a:r>
              <a:rPr lang="nb-NO" baseline="0" dirty="0" smtClean="0"/>
              <a:t> til BUFT</a:t>
            </a:r>
          </a:p>
          <a:p>
            <a:pPr marL="171450" indent="-171450">
              <a:buFont typeface="Arial" charset="0"/>
              <a:buChar char="•"/>
            </a:pPr>
            <a:r>
              <a:rPr lang="nb-NO" baseline="0" dirty="0" smtClean="0"/>
              <a:t>Er her idag på vegne av ØstsamUng </a:t>
            </a:r>
          </a:p>
          <a:p>
            <a:pPr marL="171450" indent="-171450">
              <a:buFont typeface="Arial" charset="0"/>
              <a:buChar char="•"/>
            </a:pPr>
            <a:r>
              <a:rPr lang="nb-NO" baseline="0" dirty="0" smtClean="0"/>
              <a:t>Skal snakke om rådgivningstjenesten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ACA81-82A4-4C42-BA4C-ACCF3D6A07A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6058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Dette</a:t>
            </a:r>
            <a:r>
              <a:rPr lang="nb-NO" baseline="0" dirty="0" smtClean="0"/>
              <a:t> ville løst noen problemer, men de fleste ville fortsatt blitt</a:t>
            </a:r>
          </a:p>
          <a:p>
            <a:r>
              <a:rPr lang="nb-NO" baseline="0" dirty="0" smtClean="0"/>
              <a:t>Utdanning er dyrt, noe ØstsamUng også forstår</a:t>
            </a:r>
          </a:p>
          <a:p>
            <a:r>
              <a:rPr lang="nb-NO" baseline="0" dirty="0" smtClean="0"/>
              <a:t>Først og fremst et tilgjengelighetsproblem</a:t>
            </a:r>
          </a:p>
          <a:p>
            <a:r>
              <a:rPr lang="nb-NO" baseline="0" dirty="0" smtClean="0"/>
              <a:t>Derfor: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ACA81-82A4-4C42-BA4C-ACCF3D6A07A6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2224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nb-NO" dirty="0" smtClean="0"/>
              <a:t>Messer: </a:t>
            </a:r>
            <a:r>
              <a:rPr lang="nb-NO" baseline="0" dirty="0" smtClean="0"/>
              <a:t>	</a:t>
            </a:r>
          </a:p>
          <a:p>
            <a:pPr marL="628650" lvl="1" indent="-171450">
              <a:buFont typeface="Arial" charset="0"/>
              <a:buChar char="•"/>
            </a:pPr>
            <a:r>
              <a:rPr lang="nb-NO" dirty="0" smtClean="0"/>
              <a:t>Obligatorisk</a:t>
            </a:r>
            <a:r>
              <a:rPr lang="nb-NO" baseline="0" dirty="0" smtClean="0"/>
              <a:t> allerede vg1, ikke kun vg3 som idag</a:t>
            </a:r>
          </a:p>
          <a:p>
            <a:pPr marL="628650" lvl="1" indent="-171450">
              <a:buFont typeface="Arial" charset="0"/>
              <a:buChar char="•"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 forberede elevene på forhånd, kartlegge hvor de vil</a:t>
            </a:r>
          </a:p>
          <a:p>
            <a:pPr marL="628650" lvl="1" indent="-171450">
              <a:buFont typeface="Arial" charset="0"/>
              <a:buChar char="•"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Ellers: tre timer med masse rart og tre kilo brosjyrer i søpla</a:t>
            </a:r>
          </a:p>
          <a:p>
            <a:pPr marL="171450" indent="-171450">
              <a:buFont typeface="Arial" charset="0"/>
              <a:buChar char="•"/>
            </a:pPr>
            <a:r>
              <a:rPr lang="nb-NO" baseline="0" dirty="0" smtClean="0"/>
              <a:t>Infoskjermer:</a:t>
            </a:r>
          </a:p>
          <a:p>
            <a:pPr marL="628650" lvl="1" indent="-171450">
              <a:buFont typeface="Arial" charset="0"/>
              <a:buChar char="•"/>
            </a:pPr>
            <a:r>
              <a:rPr lang="nb-NO" baseline="0" dirty="0" smtClean="0"/>
              <a:t>Hvem, hva, hvor, hvorfor</a:t>
            </a:r>
          </a:p>
          <a:p>
            <a:pPr marL="628650" lvl="1" indent="-171450">
              <a:buFont typeface="Arial" charset="0"/>
              <a:buChar char="•"/>
            </a:pPr>
            <a:r>
              <a:rPr lang="nb-NO" baseline="0" dirty="0" smtClean="0"/>
              <a:t>Opplyse om tilbudet</a:t>
            </a:r>
          </a:p>
          <a:p>
            <a:pPr marL="628650" lvl="1" indent="-171450">
              <a:buFont typeface="Arial" charset="0"/>
              <a:buChar char="•"/>
            </a:pPr>
            <a:r>
              <a:rPr lang="nb-NO" baseline="0" dirty="0" smtClean="0"/>
              <a:t>Gjøre det tilgjengelig</a:t>
            </a:r>
          </a:p>
          <a:p>
            <a:pPr marL="171450" lvl="0" indent="-171450">
              <a:buFont typeface="Arial" charset="0"/>
              <a:buChar char="•"/>
            </a:pPr>
            <a:r>
              <a:rPr lang="nb-NO" baseline="0" dirty="0" smtClean="0"/>
              <a:t>Plenumsmøter</a:t>
            </a:r>
          </a:p>
          <a:p>
            <a:pPr marL="628650" lvl="1" indent="-171450">
              <a:buFont typeface="Arial" charset="0"/>
              <a:buChar char="•"/>
            </a:pPr>
            <a:r>
              <a:rPr lang="nb-NO" baseline="0" dirty="0" smtClean="0"/>
              <a:t>Opplyse om tilbudet</a:t>
            </a:r>
          </a:p>
          <a:p>
            <a:pPr marL="628650" lvl="1" indent="-171450">
              <a:buFont typeface="Arial" charset="0"/>
              <a:buChar char="•"/>
            </a:pPr>
            <a:r>
              <a:rPr lang="nb-NO" baseline="0" dirty="0" smtClean="0"/>
              <a:t>Vise dem frem for elevene med en gang skoleåret begynner</a:t>
            </a:r>
          </a:p>
          <a:p>
            <a:pPr marL="628650" lvl="1" indent="-171450">
              <a:buFont typeface="Arial" charset="0"/>
              <a:buChar char="•"/>
            </a:pPr>
            <a:r>
              <a:rPr lang="nb-NO" baseline="0" dirty="0" smtClean="0"/>
              <a:t>Gjøre elevene kjent med rådgiver</a:t>
            </a:r>
          </a:p>
          <a:p>
            <a:pPr marL="171450" lvl="0" indent="-171450">
              <a:buFont typeface="Arial" charset="0"/>
              <a:buChar char="•"/>
            </a:pPr>
            <a:r>
              <a:rPr lang="nb-NO" baseline="0" dirty="0" smtClean="0"/>
              <a:t>Digital plattform</a:t>
            </a:r>
          </a:p>
          <a:p>
            <a:pPr marL="628650" lvl="1" indent="-171450">
              <a:buFont typeface="Arial" charset="0"/>
              <a:buChar char="•"/>
            </a:pPr>
            <a:r>
              <a:rPr lang="nb-NO" baseline="0" dirty="0" smtClean="0"/>
              <a:t>Eks. Elevtjenesten</a:t>
            </a:r>
          </a:p>
          <a:p>
            <a:pPr marL="628650" lvl="1" indent="-171450">
              <a:buFont typeface="Arial" charset="0"/>
              <a:buChar char="•"/>
            </a:pPr>
            <a:r>
              <a:rPr lang="nb-NO" baseline="0" dirty="0" smtClean="0"/>
              <a:t>Hjelpe elever anonymt og flere samtidig</a:t>
            </a:r>
          </a:p>
          <a:p>
            <a:pPr marL="628650" lvl="1" indent="-171450">
              <a:buFont typeface="Arial" charset="0"/>
              <a:buChar char="•"/>
            </a:pPr>
            <a:r>
              <a:rPr lang="nb-NO" baseline="0" dirty="0" smtClean="0"/>
              <a:t>Ressursbank for spørsmål elevene har</a:t>
            </a:r>
          </a:p>
          <a:p>
            <a:pPr marL="628650" lvl="1" indent="-171450">
              <a:buFont typeface="Arial" charset="0"/>
              <a:buChar char="•"/>
            </a:pPr>
            <a:r>
              <a:rPr lang="nb-NO" baseline="0" dirty="0" smtClean="0"/>
              <a:t>Raskt svar</a:t>
            </a:r>
          </a:p>
          <a:p>
            <a:pPr marL="628650" lvl="1" indent="-171450">
              <a:buFont typeface="Arial" charset="0"/>
              <a:buChar char="•"/>
            </a:pPr>
            <a:r>
              <a:rPr lang="nb-NO" baseline="0" dirty="0" smtClean="0"/>
              <a:t>Spørre når som helst og rådgiver kan alltids svare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ACA81-82A4-4C42-BA4C-ACCF3D6A07A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99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nb-NO" dirty="0" smtClean="0"/>
          </a:p>
          <a:p>
            <a:pPr marL="171450" indent="-171450">
              <a:buFont typeface="Arial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ACA81-82A4-4C42-BA4C-ACCF3D6A07A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7890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Hva er drømmescenarioet? </a:t>
            </a:r>
          </a:p>
          <a:p>
            <a:r>
              <a:rPr lang="nb-NO" dirty="0" smtClean="0"/>
              <a:t>Hva er den perfekte rådgivningstjeneste?</a:t>
            </a:r>
          </a:p>
          <a:p>
            <a:r>
              <a:rPr lang="nb-NO" dirty="0" smtClean="0"/>
              <a:t>Jo, det er: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ACA81-82A4-4C42-BA4C-ACCF3D6A07A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9140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nb-NO" sz="1200" b="1" dirty="0" smtClean="0"/>
              <a:t>Ikke kategoriserer</a:t>
            </a:r>
          </a:p>
          <a:p>
            <a:pPr>
              <a:lnSpc>
                <a:spcPct val="150000"/>
              </a:lnSpc>
            </a:pPr>
            <a:r>
              <a:rPr lang="nb-NO" sz="1200" dirty="0" smtClean="0"/>
              <a:t>	Verken etter karakter, fravær, omdømme, kjønn, eller noe annet</a:t>
            </a:r>
          </a:p>
          <a:p>
            <a:pPr>
              <a:lnSpc>
                <a:spcPct val="150000"/>
              </a:lnSpc>
            </a:pPr>
            <a:r>
              <a:rPr lang="nb-NO" sz="1200" b="1" dirty="0" smtClean="0"/>
              <a:t>Viser kunnskap og erfaring</a:t>
            </a:r>
          </a:p>
          <a:p>
            <a:pPr>
              <a:lnSpc>
                <a:spcPct val="150000"/>
              </a:lnSpc>
            </a:pPr>
            <a:r>
              <a:rPr lang="nb-NO" sz="1200" dirty="0" smtClean="0"/>
              <a:t>	Har peiling,</a:t>
            </a:r>
            <a:r>
              <a:rPr lang="nb-NO" sz="1200" baseline="0" dirty="0" smtClean="0"/>
              <a:t> vet hva arbeidsmarkedet trenger og formidler det</a:t>
            </a:r>
          </a:p>
          <a:p>
            <a:pPr>
              <a:lnSpc>
                <a:spcPct val="150000"/>
              </a:lnSpc>
            </a:pPr>
            <a:r>
              <a:rPr lang="nb-NO" sz="1200" baseline="0" dirty="0" smtClean="0"/>
              <a:t>	(Ellers: Ender med høyt utdannede til noe ubrukelig)</a:t>
            </a:r>
          </a:p>
          <a:p>
            <a:pPr>
              <a:lnSpc>
                <a:spcPct val="150000"/>
              </a:lnSpc>
            </a:pPr>
            <a:r>
              <a:rPr lang="nb-NO" sz="1200" baseline="0" dirty="0" smtClean="0"/>
              <a:t>	Forstå elevens situasjon</a:t>
            </a:r>
            <a:endParaRPr lang="nb-NO" sz="1200" dirty="0" smtClean="0"/>
          </a:p>
          <a:p>
            <a:pPr>
              <a:lnSpc>
                <a:spcPct val="150000"/>
              </a:lnSpc>
            </a:pPr>
            <a:r>
              <a:rPr lang="nb-NO" sz="1200" b="1" dirty="0" smtClean="0"/>
              <a:t>Veileder </a:t>
            </a:r>
          </a:p>
          <a:p>
            <a:pPr>
              <a:lnSpc>
                <a:spcPct val="150000"/>
              </a:lnSpc>
            </a:pPr>
            <a:r>
              <a:rPr lang="nb-NO" sz="1200" dirty="0" smtClean="0"/>
              <a:t>	Lar</a:t>
            </a:r>
            <a:r>
              <a:rPr lang="nb-NO" sz="1200" baseline="0" dirty="0" smtClean="0"/>
              <a:t> valget være opp til eleven</a:t>
            </a:r>
          </a:p>
          <a:p>
            <a:pPr>
              <a:lnSpc>
                <a:spcPct val="150000"/>
              </a:lnSpc>
            </a:pPr>
            <a:r>
              <a:rPr lang="nb-NO" sz="1200" baseline="0" dirty="0" smtClean="0"/>
              <a:t>	Fungerer som et fyrtårn</a:t>
            </a:r>
            <a:endParaRPr lang="nb-NO" sz="1200" dirty="0" smtClean="0"/>
          </a:p>
          <a:p>
            <a:pPr>
              <a:lnSpc>
                <a:spcPct val="150000"/>
              </a:lnSpc>
            </a:pPr>
            <a:r>
              <a:rPr lang="nb-NO" sz="1200" b="1" dirty="0" smtClean="0"/>
              <a:t>Bygger på elevens kvaliteter</a:t>
            </a:r>
          </a:p>
          <a:p>
            <a:pPr>
              <a:lnSpc>
                <a:spcPct val="150000"/>
              </a:lnSpc>
            </a:pPr>
            <a:r>
              <a:rPr lang="nb-NO" sz="1200" dirty="0" smtClean="0"/>
              <a:t>	Tar</a:t>
            </a:r>
            <a:r>
              <a:rPr lang="nb-NO" sz="1200" baseline="0" dirty="0" smtClean="0"/>
              <a:t> alle faktorer i betraktning</a:t>
            </a:r>
          </a:p>
          <a:p>
            <a:pPr>
              <a:lnSpc>
                <a:spcPct val="150000"/>
              </a:lnSpc>
            </a:pPr>
            <a:r>
              <a:rPr lang="nb-NO" sz="1200" dirty="0" smtClean="0"/>
              <a:t>	Gir realistiske muligheter</a:t>
            </a:r>
          </a:p>
          <a:p>
            <a:pPr>
              <a:lnSpc>
                <a:spcPct val="150000"/>
              </a:lnSpc>
            </a:pPr>
            <a:r>
              <a:rPr lang="nb-NO" sz="1200" dirty="0" smtClean="0"/>
              <a:t>	(Tar f.eks. Karakterer i betraktning)</a:t>
            </a:r>
          </a:p>
          <a:p>
            <a:pPr>
              <a:lnSpc>
                <a:spcPct val="150000"/>
              </a:lnSpc>
            </a:pPr>
            <a:r>
              <a:rPr lang="nb-NO" sz="1200" b="1" dirty="0" smtClean="0"/>
              <a:t>Viser</a:t>
            </a:r>
            <a:r>
              <a:rPr lang="nb-NO" sz="1200" b="1" baseline="0" dirty="0" smtClean="0"/>
              <a:t> et hav </a:t>
            </a:r>
            <a:r>
              <a:rPr lang="nb-NO" sz="1200" b="1" dirty="0" smtClean="0"/>
              <a:t>av muligheter</a:t>
            </a:r>
          </a:p>
          <a:p>
            <a:pPr>
              <a:lnSpc>
                <a:spcPct val="150000"/>
              </a:lnSpc>
            </a:pPr>
            <a:r>
              <a:rPr lang="nb-NO" sz="1200" dirty="0" smtClean="0"/>
              <a:t>	Lånekassen, utveksling, linjer, studier</a:t>
            </a:r>
          </a:p>
          <a:p>
            <a:pPr>
              <a:lnSpc>
                <a:spcPct val="150000"/>
              </a:lnSpc>
            </a:pPr>
            <a:r>
              <a:rPr lang="nb-NO" sz="1200" dirty="0" smtClean="0"/>
              <a:t>	Viser</a:t>
            </a:r>
            <a:r>
              <a:rPr lang="nb-NO" sz="1200" baseline="0" dirty="0" smtClean="0"/>
              <a:t> eleven hvilke muligheter som ligger åpne</a:t>
            </a:r>
            <a:endParaRPr lang="nb-NO" sz="1200" dirty="0" smtClean="0"/>
          </a:p>
          <a:p>
            <a:pPr>
              <a:lnSpc>
                <a:spcPct val="150000"/>
              </a:lnSpc>
            </a:pPr>
            <a:r>
              <a:rPr lang="nb-NO" sz="1200" b="1" dirty="0" smtClean="0"/>
              <a:t>Er kvalifisert til å veilede</a:t>
            </a:r>
          </a:p>
          <a:p>
            <a:r>
              <a:rPr lang="nb-NO" dirty="0" smtClean="0"/>
              <a:t>	Har en utdanning som er relevant</a:t>
            </a:r>
          </a:p>
          <a:p>
            <a:r>
              <a:rPr lang="nb-NO" dirty="0" smtClean="0"/>
              <a:t>	Dedikert</a:t>
            </a:r>
            <a:r>
              <a:rPr lang="nb-NO" baseline="0" dirty="0" smtClean="0"/>
              <a:t> og motivert for jobben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ACA81-82A4-4C42-BA4C-ACCF3D6A07A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0664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nb-NO" dirty="0" smtClean="0"/>
              <a:t>Nå som</a:t>
            </a:r>
            <a:r>
              <a:rPr lang="nb-NO" baseline="0" dirty="0" smtClean="0"/>
              <a:t> dere vet hvordan en perfekt rådgivningstjeneste ville sett ut, la oss se på realiteten</a:t>
            </a: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ACA81-82A4-4C42-BA4C-ACCF3D6A07A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3174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nb-NO" dirty="0" smtClean="0"/>
              <a:t>Fravær</a:t>
            </a:r>
            <a:r>
              <a:rPr lang="nb-NO" baseline="0" dirty="0" smtClean="0"/>
              <a:t>, karakter og rådgivers personlige mening legges til grunn for rådgivningen</a:t>
            </a:r>
          </a:p>
          <a:p>
            <a:pPr marL="171450" indent="-171450">
              <a:buFont typeface="Arial" charset="0"/>
              <a:buChar char="•"/>
            </a:pPr>
            <a:r>
              <a:rPr lang="nb-NO" baseline="0" dirty="0" smtClean="0"/>
              <a:t>Fordi manglende kompetanse?</a:t>
            </a:r>
            <a:endParaRPr lang="nb-NO" dirty="0" smtClean="0"/>
          </a:p>
          <a:p>
            <a:pPr marL="171450" indent="-171450">
              <a:buFont typeface="Arial" charset="0"/>
              <a:buChar char="•"/>
            </a:pPr>
            <a:r>
              <a:rPr lang="nb-NO" dirty="0" smtClean="0"/>
              <a:t>Ofte: enten</a:t>
            </a:r>
            <a:r>
              <a:rPr lang="nb-NO" baseline="0" dirty="0" smtClean="0"/>
              <a:t> </a:t>
            </a:r>
            <a:r>
              <a:rPr lang="nb-NO" dirty="0" smtClean="0"/>
              <a:t>ikke peiling/er umotivert eller er ikke å finne</a:t>
            </a:r>
          </a:p>
          <a:p>
            <a:pPr marL="171450" indent="-171450">
              <a:buFont typeface="Arial" charset="0"/>
              <a:buChar char="•"/>
            </a:pPr>
            <a:r>
              <a:rPr lang="nb-NO" dirty="0" smtClean="0"/>
              <a:t>Låste dører er et velkjent fenomen for mange</a:t>
            </a:r>
          </a:p>
          <a:p>
            <a:pPr marL="171450" indent="-171450">
              <a:buFont typeface="Arial" charset="0"/>
              <a:buChar char="•"/>
            </a:pPr>
            <a:r>
              <a:rPr lang="nb-NO" dirty="0" smtClean="0"/>
              <a:t>Direkte kontakt? Du har</a:t>
            </a:r>
            <a:r>
              <a:rPr lang="nb-NO" baseline="0" dirty="0" smtClean="0"/>
              <a:t> friminutt = rådgiver har friminutt/er borte fra kontoret</a:t>
            </a:r>
          </a:p>
          <a:p>
            <a:pPr marL="628650" lvl="1" indent="-171450">
              <a:buFont typeface="Arial" charset="0"/>
              <a:buChar char="•"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 gå til rådgiver i timen</a:t>
            </a:r>
          </a:p>
          <a:p>
            <a:pPr marL="628650" lvl="1" indent="-171450">
              <a:buFont typeface="Arial" charset="0"/>
              <a:buChar char="•"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charset="2"/>
              </a:rPr>
              <a:t>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Går glipp av verdifull undervisning</a:t>
            </a:r>
          </a:p>
          <a:p>
            <a:pPr marL="628650" lvl="1" indent="-171450">
              <a:buFont typeface="Arial" charset="0"/>
              <a:buChar char="•"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charset="2"/>
              </a:rPr>
              <a:t>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ikke gyldig fraværsgrunn</a:t>
            </a:r>
            <a:endParaRPr lang="nb-NO" dirty="0" smtClean="0"/>
          </a:p>
          <a:p>
            <a:pPr marL="171450" indent="-171450">
              <a:buFont typeface="Arial" charset="0"/>
              <a:buChar char="•"/>
            </a:pPr>
            <a:r>
              <a:rPr lang="nb-NO" dirty="0" smtClean="0"/>
              <a:t>Kan ikke veilede på 20 min uten kunnskap til eleven som skal veiledes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ACA81-82A4-4C42-BA4C-ACCF3D6A07A6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2554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Dersom eleven elsker elektronikk og strøm av</a:t>
            </a:r>
            <a:r>
              <a:rPr lang="nb-NO" baseline="0" dirty="0" smtClean="0"/>
              <a:t> hele sitt hjerte skal han eller hun ikke presses inn på </a:t>
            </a:r>
            <a:r>
              <a:rPr lang="nb-NO" baseline="0" dirty="0" err="1" smtClean="0"/>
              <a:t>studiespes</a:t>
            </a:r>
            <a:r>
              <a:rPr lang="nb-NO" baseline="0" dirty="0" smtClean="0"/>
              <a:t> kun fordi karakterkortet viser 5 i snitt. Samfunnet trenger faglærte også, og da kan vi ikke tillate at de som brenner for faget sitt presses inn i en annen retning.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ACA81-82A4-4C42-BA4C-ACCF3D6A07A6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7641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§: Hver</a:t>
            </a:r>
            <a:r>
              <a:rPr lang="nb-NO" baseline="0" dirty="0" smtClean="0"/>
              <a:t> enkelt elev har rett til utdannings- og yrkesrådgivning. Tilbudet skal være kjent for elever og foresatte, samt være tilgjengelig på den enkelte skole</a:t>
            </a:r>
          </a:p>
          <a:p>
            <a:r>
              <a:rPr lang="nb-NO" baseline="0" dirty="0" smtClean="0"/>
              <a:t>Ifølge loven: </a:t>
            </a:r>
          </a:p>
          <a:p>
            <a:r>
              <a:rPr lang="nb-NO" baseline="0" dirty="0" smtClean="0"/>
              <a:t>	Halvt årsverk pr 250 elever.</a:t>
            </a:r>
          </a:p>
          <a:p>
            <a:endParaRPr lang="nb-NO" baseline="0" dirty="0" smtClean="0"/>
          </a:p>
          <a:p>
            <a:r>
              <a:rPr lang="nb-NO" baseline="0" dirty="0" smtClean="0"/>
              <a:t>Sammenheng mellom rådgiver per elev og tilgjengelighet</a:t>
            </a:r>
          </a:p>
          <a:p>
            <a:r>
              <a:rPr lang="nb-NO" baseline="0" dirty="0" smtClean="0"/>
              <a:t>	Brukes rådgivningstjenesten kun til eksterne 	møter og kurs har han/hun ikke nok tid til den 	egentlige jobben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ACA81-82A4-4C42-BA4C-ACCF3D6A07A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6582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ACA81-82A4-4C42-BA4C-ACCF3D6A07A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66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53" y="5227317"/>
            <a:ext cx="3291847" cy="1630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3240" y="3447668"/>
            <a:ext cx="7772400" cy="613420"/>
          </a:xfrm>
        </p:spPr>
        <p:txBody>
          <a:bodyPr anchor="t">
            <a:normAutofit/>
          </a:bodyPr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af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3240" y="4038971"/>
            <a:ext cx="7776472" cy="473576"/>
          </a:xfrm>
        </p:spPr>
        <p:txBody>
          <a:bodyPr>
            <a:normAutofit/>
          </a:bodyPr>
          <a:lstStyle>
            <a:lvl1pPr marL="0" indent="0" algn="l">
              <a:buNone/>
              <a:defRPr sz="2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af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3240" y="4895447"/>
            <a:ext cx="5256192" cy="332656"/>
          </a:xfrm>
        </p:spPr>
        <p:txBody>
          <a:bodyPr/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Stikkord og dato</a:t>
            </a:r>
            <a:endParaRPr lang="af-ZA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23240" y="3348000"/>
            <a:ext cx="8136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023240" y="4694400"/>
            <a:ext cx="8136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"/>
            <a:ext cx="2097028" cy="123545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972762"/>
            <a:ext cx="1800200" cy="127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441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lide m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53" y="5227317"/>
            <a:ext cx="3291847" cy="1630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3930069"/>
            <a:ext cx="7772400" cy="613420"/>
          </a:xfrm>
        </p:spPr>
        <p:txBody>
          <a:bodyPr anchor="t">
            <a:normAutofit/>
          </a:bodyPr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af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4000" y="4521372"/>
            <a:ext cx="7776472" cy="473576"/>
          </a:xfrm>
        </p:spPr>
        <p:txBody>
          <a:bodyPr>
            <a:normAutofit/>
          </a:bodyPr>
          <a:lstStyle>
            <a:lvl1pPr marL="0" indent="0" algn="l">
              <a:buNone/>
              <a:defRPr sz="2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af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4000" y="5377848"/>
            <a:ext cx="5256192" cy="332656"/>
          </a:xfrm>
        </p:spPr>
        <p:txBody>
          <a:bodyPr/>
          <a:lstStyle>
            <a:lvl1pPr>
              <a:defRPr sz="1700">
                <a:solidFill>
                  <a:schemeClr val="bg1"/>
                </a:solidFill>
              </a:defRPr>
            </a:lvl1pPr>
          </a:lstStyle>
          <a:p>
            <a:r>
              <a:rPr lang="nb-NO" dirty="0" smtClean="0"/>
              <a:t>Stikkord og dato</a:t>
            </a:r>
            <a:endParaRPr lang="af-ZA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3822948"/>
            <a:ext cx="9144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5158548"/>
            <a:ext cx="9144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9525"/>
            <a:ext cx="2051720" cy="1234800"/>
          </a:xfr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1"/>
            <a:ext cx="9144000" cy="3319202"/>
          </a:xfrm>
        </p:spPr>
        <p:txBody>
          <a:bodyPr tIns="1080000"/>
          <a:lstStyle>
            <a:lvl1pPr marL="0" indent="0" algn="ctr">
              <a:buNone/>
              <a:defRPr baseline="0"/>
            </a:lvl1pPr>
          </a:lstStyle>
          <a:p>
            <a:r>
              <a:rPr lang="nb-NO" dirty="0" smtClean="0"/>
              <a:t>Sett inn bilde</a:t>
            </a:r>
            <a:endParaRPr lang="nb-NO" dirty="0"/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972762"/>
            <a:ext cx="1800200" cy="127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8416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af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af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AA067-29BD-471A-B980-B23219DF257E}" type="datetimeFigureOut">
              <a:rPr lang="af-ZA" smtClean="0"/>
              <a:t>2016/05/03</a:t>
            </a:fld>
            <a:endParaRPr lang="af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0F5F-10F5-4DB7-9F3E-7500B97BE4E2}" type="slidenum">
              <a:rPr lang="af-ZA" smtClean="0"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29270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af-ZA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AA067-29BD-471A-B980-B23219DF257E}" type="datetimeFigureOut">
              <a:rPr lang="af-ZA" smtClean="0"/>
              <a:t>2016/05/03</a:t>
            </a:fld>
            <a:endParaRPr lang="af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0F5F-10F5-4DB7-9F3E-7500B97BE4E2}" type="slidenum">
              <a:rPr lang="af-ZA" smtClean="0"/>
              <a:t>‹#›</a:t>
            </a:fld>
            <a:endParaRPr lang="af-ZA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08396" y="1600200"/>
            <a:ext cx="3420000" cy="44577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af-ZA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00800" y="1602000"/>
            <a:ext cx="3276000" cy="2217600"/>
          </a:xfrm>
        </p:spPr>
        <p:txBody>
          <a:bodyPr tIns="612000" anchor="t"/>
          <a:lstStyle>
            <a:lvl1pPr marL="0" indent="0" algn="ctr">
              <a:buNone/>
              <a:defRPr/>
            </a:lvl1pPr>
          </a:lstStyle>
          <a:p>
            <a:r>
              <a:rPr lang="nb-NO" dirty="0" smtClean="0"/>
              <a:t>Sett inn bilde</a:t>
            </a:r>
            <a:endParaRPr lang="nb-NO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1000800" y="3815328"/>
            <a:ext cx="3276000" cy="2217600"/>
          </a:xfrm>
        </p:spPr>
        <p:txBody>
          <a:bodyPr tIns="612000" anchor="t"/>
          <a:lstStyle>
            <a:lvl1pPr marL="0" indent="0" algn="ctr">
              <a:buNone/>
              <a:defRPr/>
            </a:lvl1pPr>
          </a:lstStyle>
          <a:p>
            <a:r>
              <a:rPr lang="nb-NO" dirty="0" smtClean="0"/>
              <a:t>Sett inn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1804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 og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af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800" y="1600200"/>
            <a:ext cx="7117200" cy="233285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af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AA067-29BD-471A-B980-B23219DF257E}" type="datetimeFigureOut">
              <a:rPr lang="af-ZA" smtClean="0"/>
              <a:t>2016/05/03</a:t>
            </a:fld>
            <a:endParaRPr lang="af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0F5F-10F5-4DB7-9F3E-7500B97BE4E2}" type="slidenum">
              <a:rPr lang="af-ZA" smtClean="0"/>
              <a:t>‹#›</a:t>
            </a:fld>
            <a:endParaRPr lang="af-Z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76000"/>
            <a:ext cx="3276000" cy="2214000"/>
          </a:xfrm>
        </p:spPr>
        <p:txBody>
          <a:bodyPr tIns="648000"/>
          <a:lstStyle>
            <a:lvl1pPr marL="0" indent="0" algn="ctr">
              <a:buNone/>
              <a:defRPr baseline="0"/>
            </a:lvl1pPr>
          </a:lstStyle>
          <a:p>
            <a:r>
              <a:rPr lang="nb-NO" dirty="0" smtClean="0"/>
              <a:t>Sett inn bilde</a:t>
            </a:r>
            <a:endParaRPr lang="nb-NO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3275856" y="4176000"/>
            <a:ext cx="5864400" cy="2214000"/>
          </a:xfrm>
        </p:spPr>
        <p:txBody>
          <a:bodyPr tIns="648000"/>
          <a:lstStyle>
            <a:lvl1pPr marL="0" indent="0" algn="ctr">
              <a:buNone/>
              <a:defRPr baseline="0"/>
            </a:lvl1pPr>
          </a:lstStyle>
          <a:p>
            <a:r>
              <a:rPr lang="nb-NO" dirty="0" smtClean="0"/>
              <a:t>Sett inn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903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af-ZA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AA067-29BD-471A-B980-B23219DF257E}" type="datetimeFigureOut">
              <a:rPr lang="af-ZA" smtClean="0"/>
              <a:t>2016/05/03</a:t>
            </a:fld>
            <a:endParaRPr lang="af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0F5F-10F5-4DB7-9F3E-7500B97BE4E2}" type="slidenum">
              <a:rPr lang="af-ZA" smtClean="0"/>
              <a:t>‹#›</a:t>
            </a:fld>
            <a:endParaRPr lang="af-ZA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000800" y="1600200"/>
            <a:ext cx="3420000" cy="485313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af-ZA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4693156" y="1600200"/>
            <a:ext cx="3420000" cy="485313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200410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af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AA067-29BD-471A-B980-B23219DF257E}" type="datetimeFigureOut">
              <a:rPr lang="af-ZA" smtClean="0"/>
              <a:t>2016/05/03</a:t>
            </a:fld>
            <a:endParaRPr lang="af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0F5F-10F5-4DB7-9F3E-7500B97BE4E2}" type="slidenum">
              <a:rPr lang="af-ZA" smtClean="0"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398224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0628" y="162000"/>
            <a:ext cx="6019644" cy="87382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800" y="1600200"/>
            <a:ext cx="7117200" cy="48531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50" y="6492874"/>
            <a:ext cx="917054" cy="21505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AA067-29BD-471A-B980-B23219DF257E}" type="datetimeFigureOut">
              <a:rPr lang="nb-NO" smtClean="0"/>
              <a:t>03.05.2016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712" y="6494400"/>
            <a:ext cx="5688632" cy="21505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9872" y="6494400"/>
            <a:ext cx="405408" cy="21505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0F5F-10F5-4DB7-9F3E-7500B97BE4E2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1" y="0"/>
            <a:ext cx="666497" cy="78841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16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134000"/>
            <a:ext cx="9144000" cy="0"/>
          </a:xfrm>
          <a:prstGeom prst="line">
            <a:avLst/>
          </a:prstGeom>
          <a:ln w="25400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301780" y="276976"/>
            <a:ext cx="156071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4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400"/>
        </a:spcBef>
        <a:buClr>
          <a:schemeClr val="accent1"/>
        </a:buClr>
        <a:buFont typeface="Calibri" pitchFamily="34" charset="0"/>
        <a:buChar char="›"/>
        <a:defRPr sz="2300" kern="1200">
          <a:solidFill>
            <a:srgbClr val="40404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rgbClr val="40404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rgbClr val="40404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rgbClr val="40404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rgbClr val="40404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2709" b="2270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Rådgivningstjenesten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synspunkt fra ØstSamUng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 smtClean="0"/>
              <a:t>Akershus Fylkeskommune 		3.5.2016</a:t>
            </a:r>
            <a:endParaRPr lang="af-ZA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6065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7345" b="7345"/>
          <a:stretch>
            <a:fillRect/>
          </a:stretch>
        </p:blipFill>
        <p:spPr>
          <a:xfrm flipH="1">
            <a:off x="0" y="-1"/>
            <a:ext cx="9144000" cy="3319202"/>
          </a:xfrm>
        </p:spPr>
      </p:pic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/>
              <a:t>Hvordan kan vi fikse dette?</a:t>
            </a:r>
            <a:endParaRPr lang="nb-NO" sz="3200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ØstSamUng kom med noen tiltak:</a:t>
            </a:r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15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Utdanning</a:t>
            </a:r>
            <a:endParaRPr lang="nb-NO" dirty="0"/>
          </a:p>
        </p:txBody>
      </p:sp>
      <p:sp>
        <p:nvSpPr>
          <p:cNvPr id="8" name="Plassholder for innhold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b-NO" sz="2400" dirty="0" smtClean="0"/>
              <a:t>”Ulik utdanningsbakgrunn”</a:t>
            </a:r>
          </a:p>
          <a:p>
            <a:pPr>
              <a:lnSpc>
                <a:spcPct val="150000"/>
              </a:lnSpc>
            </a:pPr>
            <a:r>
              <a:rPr lang="nb-NO" sz="2400" smtClean="0"/>
              <a:t>Standard</a:t>
            </a:r>
            <a:endParaRPr lang="nb-NO" sz="2400" dirty="0" smtClean="0"/>
          </a:p>
          <a:p>
            <a:pPr>
              <a:lnSpc>
                <a:spcPct val="150000"/>
              </a:lnSpc>
            </a:pPr>
            <a:r>
              <a:rPr lang="nb-NO" sz="2400" dirty="0" smtClean="0"/>
              <a:t>Sikre kvalitet</a:t>
            </a:r>
          </a:p>
          <a:p>
            <a:pPr>
              <a:lnSpc>
                <a:spcPct val="150000"/>
              </a:lnSpc>
            </a:pPr>
            <a:r>
              <a:rPr lang="nb-NO" sz="2400" dirty="0"/>
              <a:t>Sikre kompetanse</a:t>
            </a:r>
          </a:p>
          <a:p>
            <a:pPr>
              <a:lnSpc>
                <a:spcPct val="150000"/>
              </a:lnSpc>
            </a:pPr>
            <a:r>
              <a:rPr lang="nb-NO" sz="2400" dirty="0" smtClean="0"/>
              <a:t>Bachelor/Master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19047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Tilgjengelighet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nb-NO" sz="2400" dirty="0" smtClean="0"/>
              <a:t>Utdanningsmesser</a:t>
            </a:r>
          </a:p>
          <a:p>
            <a:pPr>
              <a:lnSpc>
                <a:spcPct val="200000"/>
              </a:lnSpc>
            </a:pPr>
            <a:r>
              <a:rPr lang="nb-NO" sz="2400" dirty="0" smtClean="0"/>
              <a:t>Infoskjermer</a:t>
            </a:r>
            <a:endParaRPr lang="nb-NO" sz="2400" dirty="0"/>
          </a:p>
          <a:p>
            <a:pPr>
              <a:lnSpc>
                <a:spcPct val="200000"/>
              </a:lnSpc>
            </a:pPr>
            <a:r>
              <a:rPr lang="nb-NO" sz="2400" dirty="0"/>
              <a:t>Plenumsmøter</a:t>
            </a:r>
          </a:p>
          <a:p>
            <a:pPr>
              <a:lnSpc>
                <a:spcPct val="200000"/>
              </a:lnSpc>
            </a:pPr>
            <a:r>
              <a:rPr lang="nb-NO" sz="2400" dirty="0"/>
              <a:t>Digital plattform (Elevtjeneste)</a:t>
            </a:r>
          </a:p>
          <a:p>
            <a:pPr>
              <a:lnSpc>
                <a:spcPct val="150000"/>
              </a:lnSpc>
            </a:pPr>
            <a:endParaRPr lang="nb-NO" dirty="0"/>
          </a:p>
          <a:p>
            <a:pPr>
              <a:lnSpc>
                <a:spcPct val="150000"/>
              </a:lnSpc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14670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Oppsummering</a:t>
            </a:r>
            <a:endParaRPr lang="nb-NO" dirty="0"/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Drømmesituasjon</a:t>
            </a:r>
          </a:p>
          <a:p>
            <a:r>
              <a:rPr lang="nb-NO" dirty="0"/>
              <a:t>Er ikke der enda</a:t>
            </a:r>
          </a:p>
          <a:p>
            <a:r>
              <a:rPr lang="nb-NO" dirty="0" smtClean="0"/>
              <a:t>Oppnåelig</a:t>
            </a:r>
          </a:p>
          <a:p>
            <a:endParaRPr lang="nb-NO" dirty="0"/>
          </a:p>
          <a:p>
            <a:r>
              <a:rPr lang="nb-NO" dirty="0" smtClean="0"/>
              <a:t>Kompetanse</a:t>
            </a:r>
          </a:p>
          <a:p>
            <a:r>
              <a:rPr lang="nb-NO" dirty="0" smtClean="0"/>
              <a:t>Tilgjengelighet</a:t>
            </a:r>
          </a:p>
          <a:p>
            <a:r>
              <a:rPr lang="nb-NO" dirty="0" smtClean="0"/>
              <a:t>Kvalitet</a:t>
            </a:r>
          </a:p>
          <a:p>
            <a:endParaRPr lang="nb-NO" dirty="0"/>
          </a:p>
          <a:p>
            <a:r>
              <a:rPr lang="nb-NO" b="1" dirty="0"/>
              <a:t>Tilgjengelighet </a:t>
            </a:r>
            <a:r>
              <a:rPr lang="nb-NO" b="1" dirty="0" smtClean="0"/>
              <a:t>α &amp; </a:t>
            </a:r>
            <a:r>
              <a:rPr lang="nb-NO" b="1" dirty="0" err="1" smtClean="0"/>
              <a:t>Ω</a:t>
            </a:r>
            <a:r>
              <a:rPr lang="nb-NO" b="1" dirty="0" smtClean="0"/>
              <a:t> </a:t>
            </a:r>
          </a:p>
        </p:txBody>
      </p:sp>
      <p:pic>
        <p:nvPicPr>
          <p:cNvPr id="11" name="Plassholder for innhold 10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692650" y="1892235"/>
            <a:ext cx="3421063" cy="4268917"/>
          </a:xfrm>
        </p:spPr>
      </p:pic>
    </p:spTree>
    <p:extLst>
      <p:ext uri="{BB962C8B-B14F-4D97-AF65-F5344CB8AC3E}">
        <p14:creationId xmlns:p14="http://schemas.microsoft.com/office/powerpoint/2010/main" val="111939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24329" b="243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Takk for oppmerksomheten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nb-NO" dirty="0" smtClean="0"/>
              <a:t>spørsmål? – evt. kontakt krossli, yamamoto eller meg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593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25799" b="25799"/>
          <a:stretch>
            <a:fillRect/>
          </a:stretch>
        </p:blipFill>
        <p:spPr/>
      </p:pic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Hvem er jeg?</a:t>
            </a:r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98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er rådgivningstjenesten?</a:t>
            </a:r>
            <a:endParaRPr lang="nb-NO" dirty="0"/>
          </a:p>
        </p:txBody>
      </p:sp>
      <p:sp>
        <p:nvSpPr>
          <p:cNvPr id="8" name="Plassholder for innhold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b-NO" sz="2400" dirty="0" smtClean="0"/>
              <a:t>Råd i utdanning- og karrierevalg</a:t>
            </a:r>
          </a:p>
          <a:p>
            <a:pPr>
              <a:lnSpc>
                <a:spcPct val="150000"/>
              </a:lnSpc>
            </a:pPr>
            <a:r>
              <a:rPr lang="nb-NO" sz="2400" dirty="0" smtClean="0"/>
              <a:t>Lovfestet rett til rådgivning</a:t>
            </a:r>
          </a:p>
          <a:p>
            <a:pPr>
              <a:lnSpc>
                <a:spcPct val="150000"/>
              </a:lnSpc>
            </a:pPr>
            <a:r>
              <a:rPr lang="nb-NO" sz="2400" dirty="0" smtClean="0"/>
              <a:t>Er en del av skolesystemet</a:t>
            </a:r>
          </a:p>
          <a:p>
            <a:pPr>
              <a:lnSpc>
                <a:spcPct val="150000"/>
              </a:lnSpc>
            </a:pPr>
            <a:r>
              <a:rPr lang="nb-NO" sz="2400" dirty="0" smtClean="0">
                <a:sym typeface="Wingdings"/>
              </a:rPr>
              <a:t> </a:t>
            </a:r>
            <a:r>
              <a:rPr lang="nb-NO" sz="2400" dirty="0" smtClean="0"/>
              <a:t>Alle kjøres igjennom</a:t>
            </a:r>
          </a:p>
          <a:p>
            <a:pPr>
              <a:lnSpc>
                <a:spcPct val="150000"/>
              </a:lnSpc>
            </a:pPr>
            <a:r>
              <a:rPr lang="nb-NO" sz="2400" dirty="0"/>
              <a:t>M</a:t>
            </a:r>
            <a:r>
              <a:rPr lang="nb-NO" sz="2400" dirty="0" smtClean="0"/>
              <a:t>est innvirkning på statistikken</a:t>
            </a:r>
          </a:p>
          <a:p>
            <a:pPr lvl="1">
              <a:lnSpc>
                <a:spcPct val="150000"/>
              </a:lnSpc>
            </a:pPr>
            <a:r>
              <a:rPr lang="nb-NO" sz="2100" dirty="0" smtClean="0"/>
              <a:t>Dropout</a:t>
            </a:r>
          </a:p>
          <a:p>
            <a:pPr lvl="1">
              <a:lnSpc>
                <a:spcPct val="150000"/>
              </a:lnSpc>
            </a:pPr>
            <a:r>
              <a:rPr lang="nb-NO" sz="2100" dirty="0" smtClean="0"/>
              <a:t>Arbeidsledighet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102780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7731" b="17731"/>
          <a:stretch>
            <a:fillRect/>
          </a:stretch>
        </p:blipFill>
        <p:spPr/>
      </p:pic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visjonen</a:t>
            </a:r>
            <a:endParaRPr lang="nb-NO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085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En rådgivningstjeneste som: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b-NO" sz="2400" dirty="0" smtClean="0"/>
              <a:t>Ikke kategoriserer</a:t>
            </a:r>
          </a:p>
          <a:p>
            <a:pPr>
              <a:lnSpc>
                <a:spcPct val="150000"/>
              </a:lnSpc>
            </a:pPr>
            <a:r>
              <a:rPr lang="nb-NO" sz="2400" dirty="0" smtClean="0"/>
              <a:t>Viser kunnskap og erfaring</a:t>
            </a:r>
          </a:p>
          <a:p>
            <a:pPr>
              <a:lnSpc>
                <a:spcPct val="150000"/>
              </a:lnSpc>
            </a:pPr>
            <a:r>
              <a:rPr lang="nb-NO" sz="2400" dirty="0" smtClean="0"/>
              <a:t>Veileder </a:t>
            </a:r>
          </a:p>
          <a:p>
            <a:pPr>
              <a:lnSpc>
                <a:spcPct val="150000"/>
              </a:lnSpc>
            </a:pPr>
            <a:r>
              <a:rPr lang="nb-NO" sz="2400" dirty="0" smtClean="0"/>
              <a:t>Bygger på elevens kvaliteter</a:t>
            </a:r>
          </a:p>
          <a:p>
            <a:pPr>
              <a:lnSpc>
                <a:spcPct val="150000"/>
              </a:lnSpc>
            </a:pPr>
            <a:r>
              <a:rPr lang="nb-NO" sz="2400" dirty="0" smtClean="0"/>
              <a:t>Vise et hav av muligheter</a:t>
            </a:r>
          </a:p>
          <a:p>
            <a:pPr>
              <a:lnSpc>
                <a:spcPct val="150000"/>
              </a:lnSpc>
            </a:pPr>
            <a:r>
              <a:rPr lang="nb-NO" sz="2400" dirty="0" smtClean="0"/>
              <a:t>Er kvalifisert til å veilede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1381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5122" b="5122"/>
          <a:stretch>
            <a:fillRect/>
          </a:stretch>
        </p:blipFill>
        <p:spPr/>
      </p:pic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Hva er realiteten?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b-NO" dirty="0" smtClean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82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Store problemer i systemet</a:t>
            </a:r>
            <a:endParaRPr lang="nb-NO" dirty="0"/>
          </a:p>
        </p:txBody>
      </p:sp>
      <p:sp>
        <p:nvSpPr>
          <p:cNvPr id="8" name="Plassholder for innhold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nb-NO" sz="2400" dirty="0" smtClean="0"/>
              <a:t>Fordommer – linjer, elever, resultater</a:t>
            </a:r>
          </a:p>
          <a:p>
            <a:pPr>
              <a:lnSpc>
                <a:spcPct val="200000"/>
              </a:lnSpc>
            </a:pPr>
            <a:r>
              <a:rPr lang="nb-NO" sz="2400" dirty="0" smtClean="0"/>
              <a:t>Lite kompetanse </a:t>
            </a:r>
            <a:r>
              <a:rPr lang="nb-NO" sz="2400" dirty="0" smtClean="0">
                <a:sym typeface="Wingdings"/>
              </a:rPr>
              <a:t> Feilinformasjon</a:t>
            </a:r>
          </a:p>
          <a:p>
            <a:pPr>
              <a:lnSpc>
                <a:spcPct val="200000"/>
              </a:lnSpc>
            </a:pPr>
            <a:r>
              <a:rPr lang="nb-NO" sz="2400" dirty="0" smtClean="0"/>
              <a:t>For dårlig eller utilgjengelig</a:t>
            </a:r>
          </a:p>
          <a:p>
            <a:pPr>
              <a:lnSpc>
                <a:spcPct val="200000"/>
              </a:lnSpc>
            </a:pPr>
            <a:r>
              <a:rPr lang="nb-NO" sz="2400" dirty="0" smtClean="0"/>
              <a:t>Direkte kontakt</a:t>
            </a:r>
            <a:r>
              <a:rPr lang="nb-NO" sz="2400" dirty="0"/>
              <a:t> </a:t>
            </a:r>
            <a:r>
              <a:rPr lang="nb-NO" sz="2400" dirty="0" smtClean="0"/>
              <a:t>går heller ikke</a:t>
            </a:r>
          </a:p>
          <a:p>
            <a:pPr>
              <a:lnSpc>
                <a:spcPct val="200000"/>
              </a:lnSpc>
            </a:pPr>
            <a:r>
              <a:rPr lang="nb-NO" sz="2400" dirty="0" smtClean="0"/>
              <a:t>Kjenner ikke elevene</a:t>
            </a:r>
            <a:endParaRPr lang="nb-NO" sz="24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mtClean="0"/>
              <a:t>Stikkord og dato</a:t>
            </a:r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105841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ssholder for bilde 11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22685" b="22685"/>
          <a:stretch>
            <a:fillRect/>
          </a:stretch>
        </p:blipFill>
        <p:spPr/>
      </p:pic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Skal du gå yrkesfag? For smart.</a:t>
            </a:r>
            <a:endParaRPr lang="nb-NO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&amp; vice </a:t>
            </a:r>
            <a:r>
              <a:rPr lang="nb-NO" dirty="0"/>
              <a:t>v</a:t>
            </a:r>
            <a:r>
              <a:rPr lang="nb-NO" dirty="0" smtClean="0"/>
              <a:t>ersa</a:t>
            </a:r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51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Lovens lange arm</a:t>
            </a:r>
            <a:endParaRPr lang="nb-NO" dirty="0"/>
          </a:p>
        </p:txBody>
      </p:sp>
      <p:sp>
        <p:nvSpPr>
          <p:cNvPr id="8" name="Plassholder for innhold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b-NO" sz="2400" dirty="0" smtClean="0"/>
              <a:t>Opplæringslovens § 22-1</a:t>
            </a:r>
          </a:p>
          <a:p>
            <a:pPr>
              <a:lnSpc>
                <a:spcPct val="150000"/>
              </a:lnSpc>
            </a:pPr>
            <a:endParaRPr lang="nb-NO" sz="2400" dirty="0" smtClean="0"/>
          </a:p>
          <a:p>
            <a:pPr>
              <a:lnSpc>
                <a:spcPct val="150000"/>
              </a:lnSpc>
            </a:pPr>
            <a:r>
              <a:rPr lang="nb-NO" sz="2400" dirty="0" smtClean="0"/>
              <a:t>Problem 1: Få er kjent med tilbudet</a:t>
            </a:r>
          </a:p>
          <a:p>
            <a:pPr>
              <a:lnSpc>
                <a:spcPct val="150000"/>
              </a:lnSpc>
            </a:pPr>
            <a:r>
              <a:rPr lang="nb-NO" sz="2400" dirty="0" smtClean="0"/>
              <a:t>Problem 2: </a:t>
            </a:r>
            <a:r>
              <a:rPr lang="nb-NO" sz="2400" dirty="0"/>
              <a:t>Rådgiver er ikke </a:t>
            </a:r>
            <a:r>
              <a:rPr lang="nb-NO" sz="2400" dirty="0" smtClean="0"/>
              <a:t>tilgjengelig</a:t>
            </a:r>
          </a:p>
          <a:p>
            <a:pPr>
              <a:lnSpc>
                <a:spcPct val="150000"/>
              </a:lnSpc>
            </a:pPr>
            <a:r>
              <a:rPr lang="nb-NO" sz="2400" dirty="0" smtClean="0"/>
              <a:t>Problem 3: Halvt årsverk er ikke tilfellet</a:t>
            </a:r>
          </a:p>
          <a:p>
            <a:pPr lvl="1">
              <a:lnSpc>
                <a:spcPct val="150000"/>
              </a:lnSpc>
            </a:pPr>
            <a:r>
              <a:rPr lang="nb-NO" sz="2400" dirty="0" smtClean="0"/>
              <a:t>Variere veldig fra skole til skole</a:t>
            </a:r>
            <a:endParaRPr lang="nb-NO" sz="2400" dirty="0"/>
          </a:p>
          <a:p>
            <a:pPr>
              <a:lnSpc>
                <a:spcPct val="150000"/>
              </a:lnSpc>
            </a:pPr>
            <a:endParaRPr lang="nb-NO" sz="24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f-ZA" dirty="0"/>
          </a:p>
        </p:txBody>
      </p:sp>
    </p:spTree>
    <p:extLst>
      <p:ext uri="{BB962C8B-B14F-4D97-AF65-F5344CB8AC3E}">
        <p14:creationId xmlns:p14="http://schemas.microsoft.com/office/powerpoint/2010/main" val="104654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#5">
  <a:themeElements>
    <a:clrScheme name="bfk_fg1_5">
      <a:dk1>
        <a:sysClr val="windowText" lastClr="000000"/>
      </a:dk1>
      <a:lt1>
        <a:sysClr val="window" lastClr="FFFFFF"/>
      </a:lt1>
      <a:dk2>
        <a:srgbClr val="404042"/>
      </a:dk2>
      <a:lt2>
        <a:srgbClr val="C6C8CA"/>
      </a:lt2>
      <a:accent1>
        <a:srgbClr val="AC3178"/>
      </a:accent1>
      <a:accent2>
        <a:srgbClr val="E1373A"/>
      </a:accent2>
      <a:accent3>
        <a:srgbClr val="7A9AD1"/>
      </a:accent3>
      <a:accent4>
        <a:srgbClr val="F99D2B"/>
      </a:accent4>
      <a:accent5>
        <a:srgbClr val="8F52A1"/>
      </a:accent5>
      <a:accent6>
        <a:srgbClr val="77B7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rnd">
          <a:solidFill>
            <a:srgbClr val="404042"/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sjon1" id="{059362E2-2E6D-4EBF-8DBC-E6810AECF220}" vid="{45BF5753-F7AD-4A93-998C-46D96E39C7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BUFT</Template>
  <TotalTime>553</TotalTime>
  <Words>476</Words>
  <Application>Microsoft Office PowerPoint</Application>
  <PresentationFormat>Skjermfremvisning (4:3)</PresentationFormat>
  <Paragraphs>141</Paragraphs>
  <Slides>14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5" baseType="lpstr">
      <vt:lpstr>#5</vt:lpstr>
      <vt:lpstr>Rådgivningstjenesten</vt:lpstr>
      <vt:lpstr>Hvem er jeg?</vt:lpstr>
      <vt:lpstr>Hva er rådgivningstjenesten?</vt:lpstr>
      <vt:lpstr>visjonen</vt:lpstr>
      <vt:lpstr>En rådgivningstjeneste som:</vt:lpstr>
      <vt:lpstr>Hva er realiteten?</vt:lpstr>
      <vt:lpstr>Store problemer i systemet</vt:lpstr>
      <vt:lpstr>Skal du gå yrkesfag? For smart.</vt:lpstr>
      <vt:lpstr>Lovens lange arm</vt:lpstr>
      <vt:lpstr>Hvordan kan vi fikse dette?</vt:lpstr>
      <vt:lpstr>Utdanning</vt:lpstr>
      <vt:lpstr>Tilgjengelighet</vt:lpstr>
      <vt:lpstr>Oppsummering</vt:lpstr>
      <vt:lpstr>Takk for oppmerksomheten</vt:lpstr>
    </vt:vector>
  </TitlesOfParts>
  <Company>Buskerud fylkeskommune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Rina Kamilla Yamamoto</dc:creator>
  <dc:description>Template by addpoint.no</dc:description>
  <cp:lastModifiedBy>Unn Ribe</cp:lastModifiedBy>
  <cp:revision>38</cp:revision>
  <dcterms:created xsi:type="dcterms:W3CDTF">2016-04-11T08:34:01Z</dcterms:created>
  <dcterms:modified xsi:type="dcterms:W3CDTF">2016-05-03T13:18:00Z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</Properties>
</file>