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61" r:id="rId3"/>
    <p:sldId id="277" r:id="rId4"/>
    <p:sldId id="278" r:id="rId5"/>
    <p:sldId id="280" r:id="rId6"/>
    <p:sldId id="281" r:id="rId7"/>
    <p:sldId id="287" r:id="rId8"/>
    <p:sldId id="286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17E98-B574-4EF5-A63A-4782B07A14E6}" type="datetimeFigureOut">
              <a:rPr lang="nb-NO" smtClean="0"/>
              <a:t>06.05.2015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B6F9C-5EB3-4DE7-8B57-8CD6F441AC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82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0" y="0"/>
            <a:ext cx="915636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75856" y="620688"/>
            <a:ext cx="5513952" cy="1152127"/>
          </a:xfrm>
        </p:spPr>
        <p:txBody>
          <a:bodyPr>
            <a:noAutofit/>
          </a:bodyPr>
          <a:lstStyle>
            <a:lvl1pPr algn="r">
              <a:defRPr sz="4000">
                <a:solidFill>
                  <a:srgbClr val="333333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275856" y="2132856"/>
            <a:ext cx="5544294" cy="57606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333333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755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1913" y="1600201"/>
            <a:ext cx="7416800" cy="2764903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3200">
                <a:solidFill>
                  <a:srgbClr val="4D4D4D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78080" y="6520259"/>
            <a:ext cx="514400" cy="221109"/>
          </a:xfrm>
        </p:spPr>
        <p:txBody>
          <a:bodyPr/>
          <a:lstStyle>
            <a:lvl1pPr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8F9C117-7376-4DE3-96AE-AC285B1BDB4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416800" cy="1143000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333333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26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1913" y="1600201"/>
            <a:ext cx="7416800" cy="4349749"/>
          </a:xfrm>
        </p:spPr>
        <p:txBody>
          <a:bodyPr>
            <a:normAutofit/>
          </a:bodyPr>
          <a:lstStyle>
            <a:lvl1pPr marL="285750" indent="-285750">
              <a:buFont typeface="Arial" pitchFamily="34" charset="0"/>
              <a:buChar char="•"/>
              <a:defRPr sz="3200">
                <a:solidFill>
                  <a:srgbClr val="333333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800100" indent="-342900">
              <a:buFont typeface="Arial" pitchFamily="34" charset="0"/>
              <a:buChar char="•"/>
              <a:defRPr sz="2800">
                <a:latin typeface="+mn-lt"/>
                <a:ea typeface="Verdana" pitchFamily="34" charset="0"/>
                <a:cs typeface="Verdana" pitchFamily="34" charset="0"/>
              </a:defRPr>
            </a:lvl2pPr>
            <a:lvl3pPr marL="1200150" indent="-285750">
              <a:buFont typeface="Arial" pitchFamily="34" charset="0"/>
              <a:buChar char="•"/>
              <a:defRPr sz="2400">
                <a:latin typeface="+mn-lt"/>
                <a:ea typeface="Verdana" pitchFamily="34" charset="0"/>
                <a:cs typeface="Verdana" pitchFamily="34" charset="0"/>
              </a:defRPr>
            </a:lvl3pPr>
            <a:lvl4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416800" cy="1143000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333333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78080" y="6520259"/>
            <a:ext cx="514400" cy="221109"/>
          </a:xfrm>
        </p:spPr>
        <p:txBody>
          <a:bodyPr/>
          <a:lstStyle>
            <a:lvl1pPr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8F9C117-7376-4DE3-96AE-AC285B1BDB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914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416800" cy="1143000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333333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31912" y="1600201"/>
            <a:ext cx="3600451" cy="4349750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rgbClr val="333333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48261" y="1600201"/>
            <a:ext cx="3600451" cy="4349750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rgbClr val="333333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78080" y="6520259"/>
            <a:ext cx="514400" cy="221109"/>
          </a:xfrm>
        </p:spPr>
        <p:txBody>
          <a:bodyPr/>
          <a:lstStyle>
            <a:lvl1pPr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8F9C117-7376-4DE3-96AE-AC285B1BDB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95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9C117-7376-4DE3-96AE-AC285B1BDB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396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no/url?sa=i&amp;source=images&amp;cd=&amp;cad=rja&amp;uact=8&amp;ved=0CAgQjRw&amp;url=http://en.wikipedia.org/wiki/Hedmark&amp;ei=XDrrVI2LHIawPJf-gPAN&amp;psig=AFQjCNHFqT5HoqP7gNnfPDjI_9xIsEt8fg&amp;ust=1424788444556983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476250"/>
            <a:ext cx="7847013" cy="1470025"/>
          </a:xfrm>
        </p:spPr>
        <p:txBody>
          <a:bodyPr/>
          <a:lstStyle/>
          <a:p>
            <a:pPr algn="ctr" eaLnBrk="1" hangingPunct="1"/>
            <a:r>
              <a:rPr lang="nb-NO" altLang="nb-NO" dirty="0" smtClean="0"/>
              <a:t>Welcome to</a:t>
            </a:r>
            <a:br>
              <a:rPr lang="nb-NO" altLang="nb-NO" dirty="0" smtClean="0"/>
            </a:br>
            <a:r>
              <a:rPr lang="nb-NO" altLang="nb-NO" dirty="0" smtClean="0"/>
              <a:t>Hedmark and Hamar  </a:t>
            </a:r>
          </a:p>
        </p:txBody>
      </p:sp>
      <p:pic>
        <p:nvPicPr>
          <p:cNvPr id="2052" name="Picture 5" descr="Hamar_kommune_topp_hoo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91"/>
          <a:stretch/>
        </p:blipFill>
        <p:spPr bwMode="auto">
          <a:xfrm>
            <a:off x="0" y="2492896"/>
            <a:ext cx="914399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0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1259632" y="1628800"/>
            <a:ext cx="3960167" cy="4349749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nb-NO" altLang="nb-NO" dirty="0"/>
              <a:t>ONE OF NORWAY’S 19 COUNTIES </a:t>
            </a:r>
          </a:p>
          <a:p>
            <a:pPr>
              <a:spcBef>
                <a:spcPct val="50000"/>
              </a:spcBef>
              <a:defRPr/>
            </a:pPr>
            <a:r>
              <a:rPr lang="nb-NO" altLang="nb-NO" dirty="0"/>
              <a:t>AREA: 27.388 </a:t>
            </a:r>
            <a:r>
              <a:rPr lang="nb-NO" altLang="nb-NO" dirty="0" smtClean="0"/>
              <a:t>km²,  3rd </a:t>
            </a:r>
            <a:r>
              <a:rPr lang="nb-NO" altLang="nb-NO" dirty="0" err="1"/>
              <a:t>biggest</a:t>
            </a:r>
            <a:r>
              <a:rPr lang="nb-NO" altLang="nb-NO" dirty="0"/>
              <a:t> in </a:t>
            </a:r>
            <a:r>
              <a:rPr lang="nb-NO" altLang="nb-NO" dirty="0" smtClean="0"/>
              <a:t>Norway</a:t>
            </a:r>
            <a:endParaRPr lang="nb-NO" altLang="nb-NO" dirty="0"/>
          </a:p>
          <a:p>
            <a:pPr>
              <a:spcBef>
                <a:spcPct val="50000"/>
              </a:spcBef>
              <a:defRPr/>
            </a:pPr>
            <a:r>
              <a:rPr lang="nb-NO" altLang="nb-NO" dirty="0"/>
              <a:t>22 </a:t>
            </a:r>
            <a:r>
              <a:rPr lang="nb-NO" altLang="nb-NO" dirty="0" smtClean="0"/>
              <a:t>MUNICIPALITIES</a:t>
            </a:r>
            <a:endParaRPr lang="nb-NO" altLang="nb-NO" dirty="0"/>
          </a:p>
          <a:p>
            <a:pPr>
              <a:spcBef>
                <a:spcPct val="50000"/>
              </a:spcBef>
              <a:defRPr/>
            </a:pPr>
            <a:r>
              <a:rPr lang="nb-NO" altLang="nb-NO" dirty="0"/>
              <a:t>POPULATION: 195 153</a:t>
            </a:r>
          </a:p>
          <a:p>
            <a:pPr>
              <a:spcBef>
                <a:spcPct val="50000"/>
              </a:spcBef>
              <a:defRPr/>
            </a:pPr>
            <a:r>
              <a:rPr lang="nb-NO" altLang="nb-NO" dirty="0"/>
              <a:t>DENSITY: 7 persons pr. km²</a:t>
            </a:r>
          </a:p>
          <a:p>
            <a:pPr>
              <a:spcBef>
                <a:spcPct val="50000"/>
              </a:spcBef>
              <a:defRPr/>
            </a:pPr>
            <a:r>
              <a:rPr lang="nb-NO" altLang="nb-NO" dirty="0" smtClean="0"/>
              <a:t>4,2% </a:t>
            </a:r>
            <a:r>
              <a:rPr lang="nb-NO" altLang="nb-NO" dirty="0"/>
              <a:t>OF NORWAY’S </a:t>
            </a:r>
            <a:r>
              <a:rPr lang="nb-NO" altLang="nb-NO" dirty="0" smtClean="0"/>
              <a:t>POP</a:t>
            </a:r>
          </a:p>
          <a:p>
            <a:pPr>
              <a:spcBef>
                <a:spcPct val="50000"/>
              </a:spcBef>
              <a:defRPr/>
            </a:pPr>
            <a:r>
              <a:rPr lang="nb-NO" altLang="nb-NO" dirty="0" smtClean="0"/>
              <a:t>THE </a:t>
            </a:r>
            <a:r>
              <a:rPr lang="nb-NO" altLang="nb-NO" dirty="0"/>
              <a:t>REGIONAL CENTRE: Hamar</a:t>
            </a:r>
          </a:p>
          <a:p>
            <a:pPr>
              <a:spcBef>
                <a:spcPct val="50000"/>
              </a:spcBef>
              <a:defRPr/>
            </a:pPr>
            <a:r>
              <a:rPr lang="nb-NO" altLang="nb-NO" dirty="0"/>
              <a:t>THE DISTANCE FROM HAMAR TO OSLO IS 120 KM.</a:t>
            </a:r>
          </a:p>
          <a:p>
            <a:pPr>
              <a:spcBef>
                <a:spcPct val="50000"/>
              </a:spcBef>
              <a:defRPr/>
            </a:pPr>
            <a:r>
              <a:rPr lang="nb-NO" altLang="nb-NO" dirty="0"/>
              <a:t>THE INTERNATIONAL AIRPORT GARDEMOEN </a:t>
            </a:r>
            <a:r>
              <a:rPr lang="nb-NO" altLang="nb-NO" dirty="0" smtClean="0"/>
              <a:t>ONE </a:t>
            </a:r>
            <a:r>
              <a:rPr lang="nb-NO" altLang="nb-NO" dirty="0"/>
              <a:t>HOUR </a:t>
            </a:r>
            <a:r>
              <a:rPr lang="nb-NO" altLang="nb-NO" dirty="0" smtClean="0"/>
              <a:t>BY </a:t>
            </a:r>
            <a:r>
              <a:rPr lang="nb-NO" altLang="nb-NO" dirty="0"/>
              <a:t>TRAIN.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Hedmark</a:t>
            </a:r>
            <a:endParaRPr lang="nb-NO" dirty="0"/>
          </a:p>
        </p:txBody>
      </p:sp>
      <p:pic>
        <p:nvPicPr>
          <p:cNvPr id="1026" name="Picture 2" descr="http://upload.wikimedia.org/wikipedia/commons/thumb/8/8b/Norway_Counties_Hedmark_Position.svg/2000px-Norway_Counties_Hedmark_Position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4055046" cy="43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94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1259632" y="1628800"/>
            <a:ext cx="4752528" cy="279920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nb-NO" altLang="nb-NO" dirty="0"/>
              <a:t>Public </a:t>
            </a:r>
            <a:r>
              <a:rPr lang="nb-NO" altLang="nb-NO" dirty="0" err="1"/>
              <a:t>sector</a:t>
            </a:r>
            <a:r>
              <a:rPr lang="nb-NO" altLang="nb-NO" dirty="0"/>
              <a:t>: 34,5%</a:t>
            </a:r>
          </a:p>
          <a:p>
            <a:pPr>
              <a:spcBef>
                <a:spcPct val="50000"/>
              </a:spcBef>
            </a:pPr>
            <a:r>
              <a:rPr lang="nb-NO" altLang="nb-NO" dirty="0" err="1"/>
              <a:t>Forestry</a:t>
            </a:r>
            <a:r>
              <a:rPr lang="nb-NO" altLang="nb-NO" dirty="0"/>
              <a:t> and </a:t>
            </a:r>
            <a:r>
              <a:rPr lang="nb-NO" altLang="nb-NO" dirty="0" err="1"/>
              <a:t>farming</a:t>
            </a:r>
            <a:r>
              <a:rPr lang="nb-NO" altLang="nb-NO" dirty="0"/>
              <a:t>: 7,5%</a:t>
            </a:r>
          </a:p>
          <a:p>
            <a:pPr>
              <a:spcBef>
                <a:spcPct val="50000"/>
              </a:spcBef>
            </a:pPr>
            <a:r>
              <a:rPr lang="nb-NO" altLang="nb-NO" dirty="0"/>
              <a:t>Industry: 14%</a:t>
            </a:r>
          </a:p>
          <a:p>
            <a:pPr>
              <a:spcBef>
                <a:spcPct val="50000"/>
              </a:spcBef>
            </a:pPr>
            <a:r>
              <a:rPr lang="nb-NO" altLang="nb-NO" dirty="0"/>
              <a:t>Services (transport, </a:t>
            </a:r>
            <a:r>
              <a:rPr lang="nb-NO" altLang="nb-NO" dirty="0" err="1"/>
              <a:t>retail</a:t>
            </a:r>
            <a:r>
              <a:rPr lang="nb-NO" altLang="nb-NO" dirty="0"/>
              <a:t>, banking and </a:t>
            </a:r>
            <a:r>
              <a:rPr lang="nb-NO" altLang="nb-NO" dirty="0" err="1"/>
              <a:t>insurance</a:t>
            </a:r>
            <a:r>
              <a:rPr lang="nb-NO" altLang="nb-NO" dirty="0"/>
              <a:t>, </a:t>
            </a:r>
            <a:r>
              <a:rPr lang="nb-NO" altLang="nb-NO" dirty="0" err="1"/>
              <a:t>building</a:t>
            </a:r>
            <a:r>
              <a:rPr lang="nb-NO" altLang="nb-NO" dirty="0"/>
              <a:t> and </a:t>
            </a:r>
            <a:r>
              <a:rPr lang="nb-NO" altLang="nb-NO" dirty="0" err="1"/>
              <a:t>construction</a:t>
            </a:r>
            <a:r>
              <a:rPr lang="nb-NO" altLang="nb-NO" dirty="0"/>
              <a:t>, </a:t>
            </a:r>
            <a:r>
              <a:rPr lang="nb-NO" altLang="nb-NO" dirty="0" err="1"/>
              <a:t>other</a:t>
            </a:r>
            <a:r>
              <a:rPr lang="nb-NO" altLang="nb-NO" dirty="0"/>
              <a:t> private services): 44%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nb-NO" altLang="nb-NO" dirty="0" err="1">
                <a:solidFill>
                  <a:schemeClr val="tx1"/>
                </a:solidFill>
              </a:rPr>
              <a:t>Worklife</a:t>
            </a:r>
            <a:r>
              <a:rPr lang="nb-NO" altLang="nb-NO" dirty="0">
                <a:solidFill>
                  <a:schemeClr val="tx1"/>
                </a:solidFill>
              </a:rPr>
              <a:t> and </a:t>
            </a:r>
            <a:r>
              <a:rPr lang="nb-NO" altLang="nb-NO" dirty="0" err="1">
                <a:solidFill>
                  <a:schemeClr val="tx1"/>
                </a:solidFill>
              </a:rPr>
              <a:t>employment</a:t>
            </a:r>
            <a:endParaRPr lang="nb-NO" altLang="nb-NO" dirty="0">
              <a:solidFill>
                <a:schemeClr val="tx1"/>
              </a:solidFill>
            </a:endParaRPr>
          </a:p>
        </p:txBody>
      </p:sp>
      <p:pic>
        <p:nvPicPr>
          <p:cNvPr id="4" name="Picture 7" descr="Hedmark - Mitt Hedmark - køn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10740"/>
            <a:ext cx="3384376" cy="244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ylkeshuset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235426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7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611560" y="1340769"/>
            <a:ext cx="8424936" cy="2304256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</a:pPr>
            <a:r>
              <a:rPr lang="nb-NO" altLang="nb-NO" dirty="0"/>
              <a:t>Hedmark is </a:t>
            </a:r>
            <a:r>
              <a:rPr lang="nb-NO" altLang="nb-NO" dirty="0" err="1"/>
              <a:t>one</a:t>
            </a:r>
            <a:r>
              <a:rPr lang="nb-NO" altLang="nb-NO" dirty="0"/>
              <a:t> of </a:t>
            </a:r>
            <a:r>
              <a:rPr lang="nb-NO" altLang="nb-NO" dirty="0" err="1"/>
              <a:t>the</a:t>
            </a:r>
            <a:r>
              <a:rPr lang="nb-NO" altLang="nb-NO" dirty="0"/>
              <a:t> </a:t>
            </a:r>
            <a:r>
              <a:rPr lang="nb-NO" altLang="nb-NO" dirty="0" err="1"/>
              <a:t>counties</a:t>
            </a:r>
            <a:r>
              <a:rPr lang="nb-NO" altLang="nb-NO" dirty="0"/>
              <a:t> </a:t>
            </a:r>
            <a:r>
              <a:rPr lang="nb-NO" altLang="nb-NO" dirty="0" err="1"/>
              <a:t>with</a:t>
            </a:r>
            <a:r>
              <a:rPr lang="nb-NO" altLang="nb-NO" dirty="0"/>
              <a:t> </a:t>
            </a:r>
            <a:r>
              <a:rPr lang="nb-NO" altLang="nb-NO" dirty="0" err="1"/>
              <a:t>the</a:t>
            </a:r>
            <a:r>
              <a:rPr lang="nb-NO" altLang="nb-NO" dirty="0"/>
              <a:t> </a:t>
            </a:r>
            <a:r>
              <a:rPr lang="nb-NO" altLang="nb-NO" dirty="0" err="1"/>
              <a:t>largest</a:t>
            </a:r>
            <a:r>
              <a:rPr lang="nb-NO" altLang="nb-NO" dirty="0"/>
              <a:t> </a:t>
            </a:r>
            <a:r>
              <a:rPr lang="nb-NO" altLang="nb-NO" dirty="0" err="1"/>
              <a:t>productive</a:t>
            </a:r>
            <a:r>
              <a:rPr lang="nb-NO" altLang="nb-NO" dirty="0"/>
              <a:t> </a:t>
            </a:r>
            <a:r>
              <a:rPr lang="nb-NO" altLang="nb-NO" dirty="0" err="1"/>
              <a:t>forestry</a:t>
            </a:r>
            <a:r>
              <a:rPr lang="nb-NO" altLang="nb-NO" dirty="0"/>
              <a:t> area in Norway and  </a:t>
            </a:r>
            <a:r>
              <a:rPr lang="nb-NO" altLang="nb-NO" dirty="0" err="1" smtClean="0"/>
              <a:t>largest</a:t>
            </a:r>
            <a:r>
              <a:rPr lang="nb-NO" altLang="nb-NO" dirty="0" smtClean="0"/>
              <a:t> area of </a:t>
            </a:r>
            <a:r>
              <a:rPr lang="nb-NO" altLang="nb-NO" dirty="0" err="1" smtClean="0"/>
              <a:t>productive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farming</a:t>
            </a:r>
            <a:r>
              <a:rPr lang="nb-NO" altLang="nb-NO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nb-NO" altLang="nb-NO" dirty="0" smtClean="0"/>
              <a:t>49</a:t>
            </a:r>
            <a:r>
              <a:rPr lang="nb-NO" altLang="nb-NO" dirty="0"/>
              <a:t>% of </a:t>
            </a:r>
            <a:r>
              <a:rPr lang="nb-NO" altLang="nb-NO" dirty="0" err="1"/>
              <a:t>Hedmark’s</a:t>
            </a:r>
            <a:r>
              <a:rPr lang="nb-NO" altLang="nb-NO" dirty="0"/>
              <a:t> total area is </a:t>
            </a:r>
            <a:r>
              <a:rPr lang="nb-NO" altLang="nb-NO" dirty="0" err="1"/>
              <a:t>forest</a:t>
            </a:r>
            <a:r>
              <a:rPr lang="nb-NO" altLang="nb-NO" dirty="0"/>
              <a:t> </a:t>
            </a:r>
          </a:p>
          <a:p>
            <a:pPr>
              <a:spcBef>
                <a:spcPct val="50000"/>
              </a:spcBef>
            </a:pPr>
            <a:r>
              <a:rPr lang="nb-NO" altLang="nb-NO" dirty="0" err="1" smtClean="0"/>
              <a:t>Norway’s</a:t>
            </a:r>
            <a:r>
              <a:rPr lang="nb-NO" altLang="nb-NO" dirty="0" smtClean="0"/>
              <a:t> </a:t>
            </a:r>
            <a:r>
              <a:rPr lang="nb-NO" altLang="nb-NO" dirty="0" err="1"/>
              <a:t>biggest</a:t>
            </a:r>
            <a:r>
              <a:rPr lang="nb-NO" altLang="nb-NO" dirty="0"/>
              <a:t> producer of </a:t>
            </a:r>
            <a:r>
              <a:rPr lang="nb-NO" altLang="nb-NO" dirty="0" err="1" smtClean="0"/>
              <a:t>wheat</a:t>
            </a:r>
            <a:r>
              <a:rPr lang="nb-NO" altLang="nb-NO" dirty="0"/>
              <a:t>, </a:t>
            </a:r>
            <a:r>
              <a:rPr lang="nb-NO" altLang="nb-NO" dirty="0" err="1" smtClean="0"/>
              <a:t>potatoes</a:t>
            </a:r>
            <a:r>
              <a:rPr lang="nb-NO" altLang="nb-NO" dirty="0" smtClean="0"/>
              <a:t> </a:t>
            </a:r>
            <a:r>
              <a:rPr lang="nb-NO" altLang="nb-NO" dirty="0"/>
              <a:t>and </a:t>
            </a:r>
            <a:r>
              <a:rPr lang="nb-NO" altLang="nb-NO" dirty="0" err="1" smtClean="0"/>
              <a:t>poultry</a:t>
            </a:r>
            <a:endParaRPr lang="nb-NO" altLang="nb-NO" dirty="0"/>
          </a:p>
          <a:p>
            <a:pPr>
              <a:spcBef>
                <a:spcPct val="50000"/>
              </a:spcBef>
            </a:pPr>
            <a:r>
              <a:rPr lang="nb-NO" altLang="nb-NO" dirty="0" smtClean="0"/>
              <a:t>Research </a:t>
            </a:r>
            <a:r>
              <a:rPr lang="nb-NO" altLang="nb-NO" dirty="0"/>
              <a:t>and </a:t>
            </a:r>
            <a:r>
              <a:rPr lang="nb-NO" altLang="nb-NO" dirty="0" err="1"/>
              <a:t>development</a:t>
            </a:r>
            <a:r>
              <a:rPr lang="nb-NO" altLang="nb-NO" dirty="0"/>
              <a:t> </a:t>
            </a:r>
            <a:r>
              <a:rPr lang="nb-NO" altLang="nb-NO" dirty="0" err="1"/>
              <a:t>related</a:t>
            </a:r>
            <a:r>
              <a:rPr lang="nb-NO" altLang="nb-NO" dirty="0"/>
              <a:t> to </a:t>
            </a:r>
            <a:r>
              <a:rPr lang="nb-NO" altLang="nb-NO" dirty="0" err="1"/>
              <a:t>farming</a:t>
            </a:r>
            <a:r>
              <a:rPr lang="nb-NO" altLang="nb-NO" dirty="0"/>
              <a:t> and </a:t>
            </a:r>
            <a:r>
              <a:rPr lang="nb-NO" altLang="nb-NO" dirty="0" err="1"/>
              <a:t>forestry</a:t>
            </a:r>
            <a:r>
              <a:rPr lang="nb-NO" altLang="nb-NO" dirty="0"/>
              <a:t> </a:t>
            </a:r>
            <a:r>
              <a:rPr lang="nb-NO" altLang="nb-NO" dirty="0" smtClean="0"/>
              <a:t> (</a:t>
            </a:r>
            <a:r>
              <a:rPr lang="nb-NO" altLang="nb-NO" dirty="0" err="1" smtClean="0"/>
              <a:t>Bioeconomy</a:t>
            </a:r>
            <a:r>
              <a:rPr lang="nb-NO" altLang="nb-NO" dirty="0" smtClean="0"/>
              <a:t>) </a:t>
            </a:r>
            <a:endParaRPr lang="nb-NO" altLang="nb-NO" dirty="0" smtClean="0"/>
          </a:p>
          <a:p>
            <a:pPr>
              <a:spcBef>
                <a:spcPct val="50000"/>
              </a:spcBef>
            </a:pPr>
            <a:r>
              <a:rPr lang="nb-NO" altLang="nb-NO" dirty="0" smtClean="0"/>
              <a:t>New </a:t>
            </a:r>
            <a:r>
              <a:rPr lang="nb-NO" altLang="nb-NO" dirty="0" err="1"/>
              <a:t>ways</a:t>
            </a:r>
            <a:r>
              <a:rPr lang="nb-NO" altLang="nb-NO" dirty="0"/>
              <a:t> of </a:t>
            </a:r>
            <a:r>
              <a:rPr lang="nb-NO" altLang="nb-NO" dirty="0" err="1"/>
              <a:t>farming</a:t>
            </a:r>
            <a:r>
              <a:rPr lang="nb-NO" altLang="nb-NO" dirty="0"/>
              <a:t> </a:t>
            </a:r>
            <a:r>
              <a:rPr lang="nb-NO" altLang="nb-NO" dirty="0" smtClean="0"/>
              <a:t> (Small </a:t>
            </a:r>
            <a:r>
              <a:rPr lang="nb-NO" altLang="nb-NO" dirty="0" err="1"/>
              <a:t>scale</a:t>
            </a:r>
            <a:r>
              <a:rPr lang="nb-NO" altLang="nb-NO" dirty="0"/>
              <a:t> </a:t>
            </a:r>
            <a:r>
              <a:rPr lang="nb-NO" altLang="nb-NO" dirty="0" err="1"/>
              <a:t>local</a:t>
            </a:r>
            <a:r>
              <a:rPr lang="nb-NO" altLang="nb-NO" dirty="0"/>
              <a:t> </a:t>
            </a:r>
            <a:r>
              <a:rPr lang="nb-NO" altLang="nb-NO" dirty="0" err="1"/>
              <a:t>food</a:t>
            </a:r>
            <a:r>
              <a:rPr lang="nb-NO" altLang="nb-NO" dirty="0"/>
              <a:t> </a:t>
            </a:r>
            <a:r>
              <a:rPr lang="nb-NO" altLang="nb-NO" dirty="0" err="1" smtClean="0"/>
              <a:t>production</a:t>
            </a:r>
            <a:r>
              <a:rPr lang="nb-NO" altLang="nb-NO" dirty="0" smtClean="0"/>
              <a:t>, Eco-farms, Rural </a:t>
            </a:r>
            <a:r>
              <a:rPr lang="nb-NO" altLang="nb-NO" dirty="0" err="1" smtClean="0"/>
              <a:t>turism</a:t>
            </a:r>
            <a:r>
              <a:rPr lang="nb-NO" altLang="nb-NO" dirty="0" smtClean="0"/>
              <a:t>) </a:t>
            </a:r>
            <a:endParaRPr lang="nb-NO" altLang="nb-NO" dirty="0"/>
          </a:p>
          <a:p>
            <a:pPr>
              <a:spcBef>
                <a:spcPct val="0"/>
              </a:spcBef>
              <a:buNone/>
            </a:pPr>
            <a:r>
              <a:rPr lang="nb-NO" altLang="nb-NO" dirty="0"/>
              <a:t>	</a:t>
            </a:r>
            <a:endParaRPr lang="nb-NO" altLang="nb-NO" dirty="0" smtClean="0"/>
          </a:p>
          <a:p>
            <a:pPr marL="0" indent="0">
              <a:spcBef>
                <a:spcPct val="50000"/>
              </a:spcBef>
              <a:buNone/>
            </a:pPr>
            <a:endParaRPr lang="nb-NO" alt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16800" cy="11430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nb-NO" altLang="nb-NO" dirty="0">
                <a:solidFill>
                  <a:schemeClr val="tx1"/>
                </a:solidFill>
              </a:rPr>
              <a:t>FORESTRY and </a:t>
            </a:r>
            <a:r>
              <a:rPr lang="nb-NO" altLang="nb-NO" dirty="0" smtClean="0">
                <a:solidFill>
                  <a:schemeClr val="tx1"/>
                </a:solidFill>
              </a:rPr>
              <a:t>FARMING -</a:t>
            </a:r>
            <a:r>
              <a:rPr lang="nb-NO" altLang="nb-NO" dirty="0">
                <a:solidFill>
                  <a:schemeClr val="tx1"/>
                </a:solidFill>
              </a:rPr>
              <a:t> The </a:t>
            </a:r>
            <a:r>
              <a:rPr lang="nb-NO" altLang="nb-NO" dirty="0" err="1">
                <a:solidFill>
                  <a:schemeClr val="tx1"/>
                </a:solidFill>
              </a:rPr>
              <a:t>forestry</a:t>
            </a:r>
            <a:r>
              <a:rPr lang="nb-NO" altLang="nb-NO" dirty="0">
                <a:solidFill>
                  <a:schemeClr val="tx1"/>
                </a:solidFill>
              </a:rPr>
              <a:t> </a:t>
            </a:r>
            <a:r>
              <a:rPr lang="nb-NO" altLang="nb-NO" dirty="0" err="1">
                <a:solidFill>
                  <a:schemeClr val="tx1"/>
                </a:solidFill>
              </a:rPr>
              <a:t>county</a:t>
            </a:r>
            <a:r>
              <a:rPr lang="nb-NO" altLang="nb-NO" dirty="0">
                <a:solidFill>
                  <a:schemeClr val="tx1"/>
                </a:solidFill>
              </a:rPr>
              <a:t> </a:t>
            </a:r>
            <a:r>
              <a:rPr lang="nb-NO" altLang="nb-NO" dirty="0" smtClean="0">
                <a:solidFill>
                  <a:schemeClr val="tx1"/>
                </a:solidFill>
              </a:rPr>
              <a:t> </a:t>
            </a:r>
            <a:endParaRPr lang="nb-NO" altLang="nb-NO" dirty="0"/>
          </a:p>
        </p:txBody>
      </p:sp>
      <p:pic>
        <p:nvPicPr>
          <p:cNvPr id="3074" name="Picture 2" descr="U:\Arbeidsgruppe Hedmark på engelsk\Bilder fra Hedmark MP\DSC_8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61" y="3501008"/>
            <a:ext cx="3665735" cy="243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U:\Arbeidsgruppe Hedmark på engelsk\Bilder fra Hedmark MP\_DSC07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7" y="3501008"/>
            <a:ext cx="4636964" cy="30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16800" cy="1143000"/>
          </a:xfrm>
        </p:spPr>
        <p:txBody>
          <a:bodyPr/>
          <a:lstStyle/>
          <a:p>
            <a:pPr algn="ctr"/>
            <a:r>
              <a:rPr lang="nb-NO" dirty="0" smtClean="0"/>
              <a:t>INDUSTRY</a:t>
            </a:r>
            <a:endParaRPr lang="nb-NO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" y="3284984"/>
            <a:ext cx="4552370" cy="239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6261"/>
            <a:ext cx="4572000" cy="22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1259632" y="155679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nb-NO" altLang="nb-NO" sz="3200" dirty="0" smtClean="0"/>
              <a:t>Forest </a:t>
            </a:r>
            <a:r>
              <a:rPr lang="nb-NO" altLang="nb-NO" sz="3200" dirty="0" err="1" smtClean="0"/>
              <a:t>industry</a:t>
            </a:r>
            <a:r>
              <a:rPr lang="nb-NO" altLang="nb-NO" sz="3200" dirty="0" smtClean="0"/>
              <a:t> </a:t>
            </a:r>
            <a:endParaRPr lang="nb-NO" altLang="nb-NO" sz="32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nb-NO" altLang="nb-NO" sz="3200" dirty="0"/>
              <a:t>The Moelven Group </a:t>
            </a:r>
            <a:r>
              <a:rPr lang="nb-NO" altLang="nb-NO" sz="3200" dirty="0" smtClean="0"/>
              <a:t>– </a:t>
            </a:r>
            <a:r>
              <a:rPr lang="nb-NO" altLang="nb-NO" sz="3200" dirty="0" err="1" smtClean="0"/>
              <a:t>wood</a:t>
            </a:r>
            <a:r>
              <a:rPr lang="nb-NO" altLang="nb-NO" sz="3200" dirty="0" smtClean="0"/>
              <a:t> </a:t>
            </a:r>
            <a:r>
              <a:rPr lang="nb-NO" altLang="nb-NO" sz="3200" dirty="0" err="1" smtClean="0"/>
              <a:t>construction</a:t>
            </a:r>
            <a:endParaRPr lang="nb-NO" altLang="nb-NO" sz="32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7504" y="5733256"/>
            <a:ext cx="72728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1800" dirty="0"/>
              <a:t>- </a:t>
            </a:r>
            <a:r>
              <a:rPr lang="nb-NO" altLang="nb-NO" sz="2400" dirty="0"/>
              <a:t>Industrial </a:t>
            </a:r>
            <a:r>
              <a:rPr lang="nb-NO" altLang="nb-NO" sz="2400" dirty="0" err="1" smtClean="0"/>
              <a:t>packaging</a:t>
            </a:r>
            <a:r>
              <a:rPr lang="nb-NO" altLang="nb-NO" sz="2400" dirty="0"/>
              <a:t>, </a:t>
            </a:r>
            <a:r>
              <a:rPr lang="nb-NO" altLang="nb-NO" sz="2400" dirty="0" err="1"/>
              <a:t>energy</a:t>
            </a:r>
            <a:r>
              <a:rPr lang="nb-NO" altLang="nb-NO" sz="2400" dirty="0"/>
              <a:t> systems, </a:t>
            </a:r>
            <a:r>
              <a:rPr lang="nb-NO" altLang="nb-NO" sz="2400" dirty="0" err="1"/>
              <a:t>industry</a:t>
            </a:r>
            <a:r>
              <a:rPr lang="nb-NO" altLang="nb-NO" sz="2400" dirty="0"/>
              <a:t> </a:t>
            </a:r>
            <a:r>
              <a:rPr lang="nb-NO" altLang="nb-NO" sz="2400" dirty="0" err="1"/>
              <a:t>related</a:t>
            </a:r>
            <a:r>
              <a:rPr lang="nb-NO" altLang="nb-NO" sz="2400" dirty="0"/>
              <a:t> to </a:t>
            </a:r>
            <a:r>
              <a:rPr lang="nb-NO" altLang="nb-NO" sz="2400" dirty="0" err="1"/>
              <a:t>car</a:t>
            </a:r>
            <a:r>
              <a:rPr lang="nb-NO" altLang="nb-NO" sz="2400" dirty="0"/>
              <a:t> </a:t>
            </a:r>
            <a:r>
              <a:rPr lang="nb-NO" altLang="nb-NO" sz="2400" dirty="0" err="1" smtClean="0"/>
              <a:t>industry</a:t>
            </a:r>
            <a:r>
              <a:rPr lang="nb-NO" altLang="nb-NO" sz="2400" dirty="0" smtClean="0"/>
              <a:t> </a:t>
            </a:r>
            <a:endParaRPr lang="nb-NO" altLang="nb-NO" sz="2400" dirty="0"/>
          </a:p>
        </p:txBody>
      </p:sp>
    </p:spTree>
    <p:extLst>
      <p:ext uri="{BB962C8B-B14F-4D97-AF65-F5344CB8AC3E}">
        <p14:creationId xmlns:p14="http://schemas.microsoft.com/office/powerpoint/2010/main" val="30481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99592" y="2852936"/>
            <a:ext cx="7416800" cy="194421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nb-NO" altLang="nb-NO" dirty="0" smtClean="0"/>
              <a:t>- </a:t>
            </a:r>
            <a:r>
              <a:rPr lang="nb-NO" altLang="nb-NO" dirty="0" err="1" smtClean="0"/>
              <a:t>Norway’s</a:t>
            </a:r>
            <a:r>
              <a:rPr lang="nb-NO" altLang="nb-NO" dirty="0" smtClean="0"/>
              <a:t> </a:t>
            </a:r>
            <a:r>
              <a:rPr lang="nb-NO" altLang="nb-NO" dirty="0" err="1"/>
              <a:t>biggest</a:t>
            </a:r>
            <a:r>
              <a:rPr lang="nb-NO" altLang="nb-NO" dirty="0"/>
              <a:t> ski </a:t>
            </a:r>
            <a:r>
              <a:rPr lang="nb-NO" altLang="nb-NO" dirty="0" err="1"/>
              <a:t>destinations</a:t>
            </a:r>
            <a:r>
              <a:rPr lang="nb-NO" altLang="nb-NO" dirty="0"/>
              <a:t>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nb-NO" altLang="nb-NO" dirty="0"/>
              <a:t>Hedmark for summer and </a:t>
            </a:r>
            <a:r>
              <a:rPr lang="nb-NO" altLang="nb-NO" dirty="0" err="1"/>
              <a:t>winter</a:t>
            </a:r>
            <a:r>
              <a:rPr lang="nb-NO" altLang="nb-NO" dirty="0"/>
              <a:t> </a:t>
            </a:r>
            <a:r>
              <a:rPr lang="nb-NO" altLang="nb-NO" dirty="0" err="1" smtClean="0"/>
              <a:t>activities</a:t>
            </a:r>
            <a:r>
              <a:rPr lang="nb-NO" altLang="nb-NO" dirty="0" smtClean="0"/>
              <a:t>, nature and </a:t>
            </a:r>
            <a:r>
              <a:rPr lang="nb-NO" altLang="nb-NO" dirty="0" err="1" smtClean="0"/>
              <a:t>culturebased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tourism</a:t>
            </a:r>
            <a:r>
              <a:rPr lang="nb-NO" altLang="nb-NO" dirty="0" smtClean="0"/>
              <a:t> </a:t>
            </a:r>
            <a:endParaRPr lang="nb-NO" altLang="nb-NO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nb-NO" altLang="nb-NO" dirty="0" smtClean="0"/>
              <a:t>International </a:t>
            </a:r>
            <a:r>
              <a:rPr lang="nb-NO" altLang="nb-NO" dirty="0"/>
              <a:t>sports arrangements </a:t>
            </a:r>
            <a:r>
              <a:rPr lang="nb-NO" altLang="nb-NO" dirty="0" smtClean="0"/>
              <a:t>(Speed-skating</a:t>
            </a:r>
            <a:r>
              <a:rPr lang="nb-NO" altLang="nb-NO" dirty="0" smtClean="0"/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nb-NO" altLang="nb-NO" dirty="0" err="1" smtClean="0"/>
              <a:t>Youth</a:t>
            </a:r>
            <a:r>
              <a:rPr lang="nb-NO" altLang="nb-NO" dirty="0" smtClean="0"/>
              <a:t> Olympic games 2016 </a:t>
            </a:r>
            <a:endParaRPr lang="nb-NO" alt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 smtClean="0"/>
              <a:t>TOURISM</a:t>
            </a:r>
            <a:br>
              <a:rPr lang="nb-NO" dirty="0" smtClean="0"/>
            </a:br>
            <a:endParaRPr lang="nb-NO" dirty="0"/>
          </a:p>
        </p:txBody>
      </p:sp>
      <p:pic>
        <p:nvPicPr>
          <p:cNvPr id="4" name="Picture 4" descr="Try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87932"/>
            <a:ext cx="81724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vikingskipet_copyright_hamar_reiseliv_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84321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5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Hamar – </a:t>
            </a:r>
            <a:r>
              <a:rPr lang="nb-NO" sz="3200" dirty="0" smtClean="0"/>
              <a:t>The regional </a:t>
            </a:r>
            <a:r>
              <a:rPr lang="nb-NO" sz="3200" dirty="0" err="1" smtClean="0"/>
              <a:t>centre</a:t>
            </a:r>
            <a:r>
              <a:rPr lang="nb-NO" sz="3200" dirty="0" smtClean="0"/>
              <a:t> </a:t>
            </a:r>
            <a:r>
              <a:rPr lang="nb-NO" sz="3200" dirty="0"/>
              <a:t>in </a:t>
            </a:r>
            <a:r>
              <a:rPr lang="nb-NO" sz="3200" dirty="0" smtClean="0"/>
              <a:t>Hedmark</a:t>
            </a:r>
            <a:endParaRPr lang="nb-NO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211"/>
            <a:ext cx="3650408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Bilderesultat for hama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68760"/>
            <a:ext cx="5715000" cy="3810000"/>
          </a:xfrm>
          <a:prstGeom prst="rect">
            <a:avLst/>
          </a:prstGeom>
        </p:spPr>
      </p:pic>
      <p:pic>
        <p:nvPicPr>
          <p:cNvPr id="7" name="Plassholder for innho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" y="5301208"/>
            <a:ext cx="2590800" cy="176212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291157"/>
            <a:ext cx="2647950" cy="172402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291157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5656" y="2924944"/>
            <a:ext cx="6840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b-NO" altLang="nb-NO" sz="3600" dirty="0" err="1">
                <a:latin typeface="+mn-lt"/>
              </a:rPr>
              <a:t>Thank</a:t>
            </a:r>
            <a:r>
              <a:rPr lang="nb-NO" altLang="nb-NO" sz="3600" dirty="0">
                <a:latin typeface="+mn-lt"/>
              </a:rPr>
              <a:t> </a:t>
            </a:r>
            <a:r>
              <a:rPr lang="nb-NO" altLang="nb-NO" sz="3600" dirty="0" err="1">
                <a:latin typeface="+mn-lt"/>
              </a:rPr>
              <a:t>you</a:t>
            </a:r>
            <a:r>
              <a:rPr lang="nb-NO" altLang="nb-NO" sz="3600" dirty="0">
                <a:latin typeface="+mn-lt"/>
              </a:rPr>
              <a:t> for </a:t>
            </a:r>
            <a:r>
              <a:rPr lang="nb-NO" altLang="nb-NO" sz="3600" dirty="0" err="1">
                <a:latin typeface="+mn-lt"/>
              </a:rPr>
              <a:t>your</a:t>
            </a:r>
            <a:r>
              <a:rPr lang="nb-NO" altLang="nb-NO" sz="3600" dirty="0">
                <a:latin typeface="+mn-lt"/>
              </a:rPr>
              <a:t> </a:t>
            </a:r>
            <a:r>
              <a:rPr lang="nb-NO" altLang="nb-NO" sz="3600" dirty="0" err="1">
                <a:latin typeface="+mn-lt"/>
              </a:rPr>
              <a:t>attention</a:t>
            </a:r>
            <a:r>
              <a:rPr lang="nb-NO" altLang="nb-NO" sz="3600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17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FK-lysark">
  <a:themeElements>
    <a:clrScheme name="Kontorfarger - mørk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HFK-lysark</Template>
  <TotalTime>457</TotalTime>
  <Words>229</Words>
  <Application>Microsoft Office PowerPoint</Application>
  <PresentationFormat>Skjermfremvisning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HFK-lysark</vt:lpstr>
      <vt:lpstr>Welcome to Hedmark and Hamar  </vt:lpstr>
      <vt:lpstr>Hedmark</vt:lpstr>
      <vt:lpstr>Worklife and employment</vt:lpstr>
      <vt:lpstr>FORESTRY and FARMING - The forestry county  </vt:lpstr>
      <vt:lpstr>INDUSTRY</vt:lpstr>
      <vt:lpstr>TOURISM </vt:lpstr>
      <vt:lpstr>Hamar – The regional centre in Hedmark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Bjerkelund, Olav Arne</dc:creator>
  <cp:lastModifiedBy>Finsveen, Rannveig</cp:lastModifiedBy>
  <cp:revision>53</cp:revision>
  <dcterms:created xsi:type="dcterms:W3CDTF">2011-08-25T09:32:48Z</dcterms:created>
  <dcterms:modified xsi:type="dcterms:W3CDTF">2015-05-06T12:55:43Z</dcterms:modified>
</cp:coreProperties>
</file>